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EF22A4D-DF87-44C8-9416-BB9593A71FA3}">
  <a:tblStyle styleId="{2EF22A4D-DF87-44C8-9416-BB9593A71FA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Roboto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 flipH="1" rot="10800000">
            <a:off x="0" y="1197000"/>
            <a:ext cx="9144000" cy="3946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0950" y="1197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type="title"/>
          </p:nvPr>
        </p:nvSpPr>
        <p:spPr>
          <a:xfrm>
            <a:off x="471900" y="2849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5" name="Shape 9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 flipH="1" rot="10800000">
            <a:off x="0" y="25"/>
            <a:ext cx="9144000" cy="5147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07376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rgbClr val="073763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5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ctrTitle"/>
          </p:nvPr>
        </p:nvSpPr>
        <p:spPr>
          <a:xfrm>
            <a:off x="311700" y="999625"/>
            <a:ext cx="8520600" cy="82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</a:rPr>
              <a:t>DNA Methylation for the Diagnosis and Characterization of Four Psychiatric Disorders</a:t>
            </a:r>
            <a:endParaRPr sz="2400">
              <a:solidFill>
                <a:schemeClr val="lt1"/>
              </a:solidFill>
            </a:endParaRPr>
          </a:p>
        </p:txBody>
      </p:sp>
      <p:sp>
        <p:nvSpPr>
          <p:cNvPr id="110" name="Shape 110"/>
          <p:cNvSpPr txBox="1"/>
          <p:nvPr>
            <p:ph idx="1" type="subTitle"/>
          </p:nvPr>
        </p:nvSpPr>
        <p:spPr>
          <a:xfrm>
            <a:off x="2712900" y="2142825"/>
            <a:ext cx="3718200" cy="107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lt1"/>
                </a:solidFill>
              </a:rPr>
              <a:t>Author</a:t>
            </a:r>
            <a:endParaRPr sz="1800" u="sng">
              <a:solidFill>
                <a:schemeClr val="lt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Christopher Bartlett</a:t>
            </a:r>
            <a:endParaRPr sz="1800">
              <a:solidFill>
                <a:schemeClr val="lt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Biomedical &amp; Health Informatics</a:t>
            </a:r>
            <a:endParaRPr sz="1800">
              <a:solidFill>
                <a:schemeClr val="lt1"/>
              </a:solidFill>
            </a:endParaRP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5490800" y="1991122"/>
            <a:ext cx="3525674" cy="3041849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>
            <p:ph idx="1" type="subTitle"/>
          </p:nvPr>
        </p:nvSpPr>
        <p:spPr>
          <a:xfrm>
            <a:off x="2712900" y="3401075"/>
            <a:ext cx="3718200" cy="107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lt1"/>
                </a:solidFill>
              </a:rPr>
              <a:t>Supervisor</a:t>
            </a:r>
            <a:endParaRPr sz="1800" u="sng">
              <a:solidFill>
                <a:schemeClr val="lt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Isabelle Bichindaritz</a:t>
            </a:r>
            <a:endParaRPr sz="1800">
              <a:solidFill>
                <a:schemeClr val="lt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Biomedical &amp; Health Informatics</a:t>
            </a: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" name="Shape 196"/>
          <p:cNvGraphicFramePr/>
          <p:nvPr/>
        </p:nvGraphicFramePr>
        <p:xfrm>
          <a:off x="952500" y="1289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{2EF22A4D-DF87-44C8-9416-BB9593A71FA3}</a:tableStyleId>
              </a:tblPr>
              <a:tblGrid>
                <a:gridCol w="1360350"/>
                <a:gridCol w="5878650"/>
              </a:tblGrid>
              <a:tr h="1842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Gene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07376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Suspected Role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073763"/>
                    </a:solidFill>
                  </a:tcPr>
                </a:tc>
              </a:tr>
              <a:tr h="1842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EFNB1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Cell adhesion and function in the development or maintenance of the nervous system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842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NKX6-2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Protein Coding gene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842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PQBP1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mRNA splicing, and transcription regulation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842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RNF39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Early synaptic plasticity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842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TIMM17B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Transport of mitochondrial proteins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471900" y="2849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Directions</a:t>
            </a:r>
            <a:endParaRPr/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471900" y="1427950"/>
            <a:ext cx="8222100" cy="320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PTSD was temporarily excluded from analyses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Significant differences in age between PTSD subgroup and control group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No significant probes or regions detected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Determine classification accuracy without feature selection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Determine classification accuracy with feature selection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Differentially methylated positions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Differentially methylated regions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Associated genes</a:t>
            </a:r>
            <a:endParaRPr>
              <a:solidFill>
                <a:srgbClr val="00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Associated pathways</a:t>
            </a:r>
            <a:endParaRPr>
              <a:solidFill>
                <a:srgbClr val="000000"/>
              </a:solidFill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Determine which stage produces the highest diagnostic accuracy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71900" y="2849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Epigenetics</a:t>
            </a:r>
            <a:endParaRPr/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159600" y="1398225"/>
            <a:ext cx="8826600" cy="7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Epigenetics is the study of genetic alterations that do not affect the sequence of DNA.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159600" y="2061300"/>
            <a:ext cx="5287200" cy="166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Epigenetics is essentially additional information layered on top of the sequence of letters that makes up DNA.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The sequence of letters are strings of molecules called: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2489800" y="3344100"/>
            <a:ext cx="475200" cy="3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A,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2821325" y="3344100"/>
            <a:ext cx="475200" cy="3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C</a:t>
            </a:r>
            <a:r>
              <a:rPr b="1" lang="en">
                <a:solidFill>
                  <a:srgbClr val="000000"/>
                </a:solidFill>
              </a:rPr>
              <a:t>,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71825" y="3344100"/>
            <a:ext cx="475200" cy="3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G</a:t>
            </a:r>
            <a:r>
              <a:rPr b="1" lang="en">
                <a:solidFill>
                  <a:srgbClr val="000000"/>
                </a:solidFill>
              </a:rPr>
              <a:t>,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503375" y="3344100"/>
            <a:ext cx="787800" cy="3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and </a:t>
            </a:r>
            <a:r>
              <a:rPr b="1" lang="en">
                <a:solidFill>
                  <a:srgbClr val="000000"/>
                </a:solidFill>
              </a:rPr>
              <a:t>T</a:t>
            </a:r>
            <a:endParaRPr b="1">
              <a:solidFill>
                <a:srgbClr val="000000"/>
              </a:solidFill>
            </a:endParaRP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1450" y="2133613"/>
            <a:ext cx="1391700" cy="151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>
            <p:ph idx="1" type="body"/>
          </p:nvPr>
        </p:nvSpPr>
        <p:spPr>
          <a:xfrm>
            <a:off x="7150750" y="3650700"/>
            <a:ext cx="1073100" cy="3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Adenine</a:t>
            </a:r>
            <a:endParaRPr b="1">
              <a:solidFill>
                <a:srgbClr val="000000"/>
              </a:solidFill>
            </a:endParaRPr>
          </a:p>
        </p:txBody>
      </p:sp>
      <p:pic>
        <p:nvPicPr>
          <p:cNvPr id="126" name="Shape 1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02225" y="2133625"/>
            <a:ext cx="1391700" cy="1543929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/>
          <p:nvPr>
            <p:ph idx="1" type="body"/>
          </p:nvPr>
        </p:nvSpPr>
        <p:spPr>
          <a:xfrm>
            <a:off x="7057125" y="3677554"/>
            <a:ext cx="1166100" cy="35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Cytosine</a:t>
            </a:r>
            <a:endParaRPr b="1">
              <a:solidFill>
                <a:srgbClr val="000000"/>
              </a:solidFill>
            </a:endParaRPr>
          </a:p>
        </p:txBody>
      </p:sp>
      <p:pic>
        <p:nvPicPr>
          <p:cNvPr id="128" name="Shape 1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67400" y="2133625"/>
            <a:ext cx="1839800" cy="158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>
            <p:ph idx="1" type="body"/>
          </p:nvPr>
        </p:nvSpPr>
        <p:spPr>
          <a:xfrm>
            <a:off x="7150750" y="3746175"/>
            <a:ext cx="1073100" cy="3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Guanine</a:t>
            </a:r>
            <a:endParaRPr b="1">
              <a:solidFill>
                <a:srgbClr val="000000"/>
              </a:solidFill>
            </a:endParaRPr>
          </a:p>
        </p:txBody>
      </p:sp>
      <p:pic>
        <p:nvPicPr>
          <p:cNvPr id="130" name="Shape 1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91450" y="2165913"/>
            <a:ext cx="1391700" cy="1517069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/>
          <p:nvPr>
            <p:ph idx="1" type="body"/>
          </p:nvPr>
        </p:nvSpPr>
        <p:spPr>
          <a:xfrm>
            <a:off x="7113250" y="3682975"/>
            <a:ext cx="1148100" cy="3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Thymine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159600" y="3677550"/>
            <a:ext cx="5995800" cy="166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If DNA is the text in an instruction manual explaining how to make the human body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Epigenetics is someone taking multiple highlighters and marking up the text in different ways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471900" y="2849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DNA Methylation</a:t>
            </a:r>
            <a:endParaRPr/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159600" y="1398225"/>
            <a:ext cx="6054900" cy="7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Methylation is the addition of a methyl group to cytosine or adenine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5675" y="2619100"/>
            <a:ext cx="1838325" cy="132397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/>
          <p:nvPr>
            <p:ph idx="1" type="body"/>
          </p:nvPr>
        </p:nvSpPr>
        <p:spPr>
          <a:xfrm>
            <a:off x="159600" y="2078825"/>
            <a:ext cx="6696000" cy="28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Found, almost exclusively, in CpG sites within mammals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Typically associated with suppressing gene expression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Methylation tells the cell: “Don’t worry about this right now”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Associated with aging, development, and cancer onset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Used to investigate epigenetic differences in individuals diagnosed with a psychiatric disorder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71900" y="2849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Research</a:t>
            </a:r>
            <a:endParaRPr/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159600" y="1310650"/>
            <a:ext cx="8811600" cy="355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Recently, differentially methylated CpG sites were used to differentiate tumor samples from four common cancers (breast, tumor, liver and lung) with that of normal tissue (Hao et al., 2017)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The correct diagnosis rate for their training set was 98.4%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Replicated in the validation cohort for a statistically similar rate of 97.1%.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These findings suggest a potential usage of DNA methylation profiles for the diagnosis of cancers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Plan to investigate its potential for psychiatric disorders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471900" y="2849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Masters Thesis Proposal (Aims)</a:t>
            </a:r>
            <a:endParaRPr/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159600" y="1310650"/>
            <a:ext cx="8811600" cy="377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Investigate whether four mental disorders can be correctly identified by DNA methylation profiles.</a:t>
            </a:r>
            <a:endParaRPr>
              <a:solidFill>
                <a:srgbClr val="000000"/>
              </a:solidFill>
            </a:endParaRPr>
          </a:p>
          <a:p>
            <a:pPr indent="-342900" lvl="0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Schizophrenia, Bipolar Disorder, Posttraumatic Stress Disorder, and Major Depressive Disorder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Determine a methylation signature associated with each mental disorder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and whether feature selection improves on classification performance.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Construct a list of associated genes for each of the four disorders and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investigate the classification effectiveness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Map these associated genes to their associated pathways using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pathway analysis software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" name="Shape 157"/>
          <p:cNvGraphicFramePr/>
          <p:nvPr/>
        </p:nvGraphicFramePr>
        <p:xfrm>
          <a:off x="2032325" y="1394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{2EF22A4D-DF87-44C8-9416-BB9593A71FA3}</a:tableStyleId>
              </a:tblPr>
              <a:tblGrid>
                <a:gridCol w="3100875"/>
                <a:gridCol w="1978475"/>
              </a:tblGrid>
              <a:tr h="251950"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Disorder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Number of Samples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73763"/>
                    </a:solidFill>
                  </a:tcPr>
                </a:tc>
              </a:tr>
              <a:tr h="251950"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Schizophrenia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62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950"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Major Depressive Disorder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34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950"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Bipolar Disorder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24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950"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Post-Traumatic Stress Disorder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29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Control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264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8" name="Shape 158"/>
          <p:cNvSpPr txBox="1"/>
          <p:nvPr>
            <p:ph idx="1" type="body"/>
          </p:nvPr>
        </p:nvSpPr>
        <p:spPr>
          <a:xfrm>
            <a:off x="460950" y="1394550"/>
            <a:ext cx="8398200" cy="198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Three GEO datasets were selected from ArrayExpress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All of the datasets used the Illumina HM450 BeadChip (tests ~453,000 sites)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Age, Gender and Disorder types were extracted and constructed a Phenotype dataset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Normalized methylation beta values were compiled for each disorder, with a psychiatrically normal control set</a:t>
            </a:r>
            <a:endParaRPr>
              <a:solidFill>
                <a:srgbClr val="000000"/>
              </a:solidFill>
            </a:endParaRPr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Beta values are an estimated methylation level between 0 and 1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59" name="Shape 159"/>
          <p:cNvSpPr txBox="1"/>
          <p:nvPr>
            <p:ph type="title"/>
          </p:nvPr>
        </p:nvSpPr>
        <p:spPr>
          <a:xfrm>
            <a:off x="471900" y="2849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Acquisition and Assembly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71900" y="2849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Global Analyses</a:t>
            </a:r>
            <a:endParaRPr/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60950" y="1321400"/>
            <a:ext cx="8222100" cy="134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Hypermethylation was defined as a beta value greater than 0.8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Hypomethylation was defined as a beta value less than 0.2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Moderate methylation was defined as 0.5 and above</a:t>
            </a:r>
            <a:endParaRPr>
              <a:solidFill>
                <a:srgbClr val="000000"/>
              </a:solidFill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Computed the percentage of probes meeting the criteria</a:t>
            </a:r>
            <a:endParaRPr>
              <a:solidFill>
                <a:srgbClr val="000000"/>
              </a:solidFill>
            </a:endParaRPr>
          </a:p>
        </p:txBody>
      </p:sp>
      <p:graphicFrame>
        <p:nvGraphicFramePr>
          <p:cNvPr id="166" name="Shape 166"/>
          <p:cNvGraphicFramePr/>
          <p:nvPr/>
        </p:nvGraphicFramePr>
        <p:xfrm>
          <a:off x="2032338" y="1696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{2EF22A4D-DF87-44C8-9416-BB9593A71FA3}</a:tableStyleId>
              </a:tblPr>
              <a:tblGrid>
                <a:gridCol w="1743025"/>
                <a:gridCol w="1112100"/>
                <a:gridCol w="1112100"/>
                <a:gridCol w="1112100"/>
              </a:tblGrid>
              <a:tr h="251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Disorder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Hyper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Hypo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Moderate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73763"/>
                    </a:solidFill>
                  </a:tcPr>
                </a:tc>
              </a:tr>
              <a:tr h="251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Schizophrenia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37.4%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38.2%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53.1%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Major Depressive Disorder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43.6%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35.1%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55.6%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Bipolar Disorder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39.9%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36.2%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54.3%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Post-Traumatic Stress Disorder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46.0%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37.4%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55.3%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1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Control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45.1%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37.7%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55.0%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7376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7" name="Shape 167"/>
          <p:cNvSpPr/>
          <p:nvPr/>
        </p:nvSpPr>
        <p:spPr>
          <a:xfrm>
            <a:off x="3775363" y="3475650"/>
            <a:ext cx="3336300" cy="9942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3775363" y="2088900"/>
            <a:ext cx="3336300" cy="3924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3775375" y="4077600"/>
            <a:ext cx="3336300" cy="3924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471900" y="2849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Differentially Methylated Regions (DMR)</a:t>
            </a:r>
            <a:endParaRPr/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471900" y="1406650"/>
            <a:ext cx="8222100" cy="32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DMR analysis clusters probes together depending on their biological proximity</a:t>
            </a:r>
            <a:endParaRPr>
              <a:solidFill>
                <a:srgbClr val="000000"/>
              </a:solidFill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Conducted with a 0.05 P-value cutoff, and minimum probe number of 20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Shape 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000" y="781450"/>
            <a:ext cx="3286385" cy="1982108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/>
        </p:nvSpPr>
        <p:spPr>
          <a:xfrm>
            <a:off x="1485350" y="497300"/>
            <a:ext cx="15060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Bipolar Disorder</a:t>
            </a:r>
            <a:endParaRPr/>
          </a:p>
        </p:txBody>
      </p:sp>
      <p:pic>
        <p:nvPicPr>
          <p:cNvPr id="182" name="Shape 1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03577" y="3042579"/>
            <a:ext cx="3286386" cy="1890937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 txBox="1"/>
          <p:nvPr/>
        </p:nvSpPr>
        <p:spPr>
          <a:xfrm>
            <a:off x="4732213" y="2717975"/>
            <a:ext cx="24291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Major-Depressive Disorder</a:t>
            </a:r>
            <a:endParaRPr/>
          </a:p>
        </p:txBody>
      </p:sp>
      <p:pic>
        <p:nvPicPr>
          <p:cNvPr id="184" name="Shape 18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4995" y="3066041"/>
            <a:ext cx="3286386" cy="1850083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/>
          <p:nvPr/>
        </p:nvSpPr>
        <p:spPr>
          <a:xfrm>
            <a:off x="1396288" y="2717975"/>
            <a:ext cx="14238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Schizophrenia</a:t>
            </a: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4732225" y="796525"/>
            <a:ext cx="270000" cy="2274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4732225" y="1336525"/>
            <a:ext cx="270000" cy="2274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4732225" y="391575"/>
            <a:ext cx="270000" cy="227400"/>
          </a:xfrm>
          <a:prstGeom prst="rect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 txBox="1"/>
          <p:nvPr/>
        </p:nvSpPr>
        <p:spPr>
          <a:xfrm>
            <a:off x="5064125" y="739825"/>
            <a:ext cx="6957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Hypo</a:t>
            </a:r>
            <a:endParaRPr/>
          </a:p>
        </p:txBody>
      </p:sp>
      <p:sp>
        <p:nvSpPr>
          <p:cNvPr id="190" name="Shape 190"/>
          <p:cNvSpPr txBox="1"/>
          <p:nvPr/>
        </p:nvSpPr>
        <p:spPr>
          <a:xfrm>
            <a:off x="5064125" y="363225"/>
            <a:ext cx="6957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Hyper</a:t>
            </a:r>
            <a:endParaRPr/>
          </a:p>
        </p:txBody>
      </p:sp>
      <p:sp>
        <p:nvSpPr>
          <p:cNvPr id="191" name="Shape 191"/>
          <p:cNvSpPr txBox="1"/>
          <p:nvPr/>
        </p:nvSpPr>
        <p:spPr>
          <a:xfrm>
            <a:off x="5064125" y="1283725"/>
            <a:ext cx="1599600" cy="3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significant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