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298F68-4C60-4F4B-9C0B-AD75BB0493B2}" v="45" dt="2019-04-10T22:43:12.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2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on D." userId="c68ea16563257248" providerId="LiveId" clId="{B7298F68-4C60-4F4B-9C0B-AD75BB0493B2}"/>
    <pc:docChg chg="undo custSel mod modSld">
      <pc:chgData name="Brandon D." userId="c68ea16563257248" providerId="LiveId" clId="{B7298F68-4C60-4F4B-9C0B-AD75BB0493B2}" dt="2019-04-10T22:43:57.422" v="1447" actId="14100"/>
      <pc:docMkLst>
        <pc:docMk/>
      </pc:docMkLst>
      <pc:sldChg chg="addSp delSp modSp">
        <pc:chgData name="Brandon D." userId="c68ea16563257248" providerId="LiveId" clId="{B7298F68-4C60-4F4B-9C0B-AD75BB0493B2}" dt="2019-04-10T21:52:59.594" v="752"/>
        <pc:sldMkLst>
          <pc:docMk/>
          <pc:sldMk cId="244152187" sldId="256"/>
        </pc:sldMkLst>
        <pc:spChg chg="mod">
          <ac:chgData name="Brandon D." userId="c68ea16563257248" providerId="LiveId" clId="{B7298F68-4C60-4F4B-9C0B-AD75BB0493B2}" dt="2019-04-10T21:46:31.147" v="710" actId="20577"/>
          <ac:spMkLst>
            <pc:docMk/>
            <pc:sldMk cId="244152187" sldId="256"/>
            <ac:spMk id="3" creationId="{7B602E97-E3DB-4F59-A16D-A4B968CFF011}"/>
          </ac:spMkLst>
        </pc:spChg>
        <pc:spChg chg="mod">
          <ac:chgData name="Brandon D." userId="c68ea16563257248" providerId="LiveId" clId="{B7298F68-4C60-4F4B-9C0B-AD75BB0493B2}" dt="2019-04-10T21:52:59.594" v="752"/>
          <ac:spMkLst>
            <pc:docMk/>
            <pc:sldMk cId="244152187" sldId="256"/>
            <ac:spMk id="4" creationId="{4C23FB67-E4E0-4397-B302-F8F8596E078B}"/>
          </ac:spMkLst>
        </pc:spChg>
        <pc:picChg chg="add del mod">
          <ac:chgData name="Brandon D." userId="c68ea16563257248" providerId="LiveId" clId="{B7298F68-4C60-4F4B-9C0B-AD75BB0493B2}" dt="2019-04-10T21:31:38.670" v="214"/>
          <ac:picMkLst>
            <pc:docMk/>
            <pc:sldMk cId="244152187" sldId="256"/>
            <ac:picMk id="6" creationId="{7496B4B3-ACE3-44B2-A7AF-2D96FEAC4418}"/>
          </ac:picMkLst>
        </pc:picChg>
        <pc:picChg chg="mod">
          <ac:chgData name="Brandon D." userId="c68ea16563257248" providerId="LiveId" clId="{B7298F68-4C60-4F4B-9C0B-AD75BB0493B2}" dt="2019-04-10T21:32:10.207" v="252" actId="1037"/>
          <ac:picMkLst>
            <pc:docMk/>
            <pc:sldMk cId="244152187" sldId="256"/>
            <ac:picMk id="7" creationId="{0B61FAB7-6C9B-4C00-A993-5A64B32A1431}"/>
          </ac:picMkLst>
        </pc:picChg>
      </pc:sldChg>
      <pc:sldChg chg="addSp modSp">
        <pc:chgData name="Brandon D." userId="c68ea16563257248" providerId="LiveId" clId="{B7298F68-4C60-4F4B-9C0B-AD75BB0493B2}" dt="2019-04-10T22:03:59.350" v="953" actId="113"/>
        <pc:sldMkLst>
          <pc:docMk/>
          <pc:sldMk cId="3669565204" sldId="257"/>
        </pc:sldMkLst>
        <pc:spChg chg="mod">
          <ac:chgData name="Brandon D." userId="c68ea16563257248" providerId="LiveId" clId="{B7298F68-4C60-4F4B-9C0B-AD75BB0493B2}" dt="2019-04-10T21:46:59.739" v="714" actId="20577"/>
          <ac:spMkLst>
            <pc:docMk/>
            <pc:sldMk cId="3669565204" sldId="257"/>
            <ac:spMk id="3" creationId="{8CC3752B-541E-4CD8-902D-CC2F7ACF1BB7}"/>
          </ac:spMkLst>
        </pc:spChg>
        <pc:spChg chg="add mod">
          <ac:chgData name="Brandon D." userId="c68ea16563257248" providerId="LiveId" clId="{B7298F68-4C60-4F4B-9C0B-AD75BB0493B2}" dt="2019-04-10T22:03:59.350" v="953" actId="113"/>
          <ac:spMkLst>
            <pc:docMk/>
            <pc:sldMk cId="3669565204" sldId="257"/>
            <ac:spMk id="7" creationId="{24297086-17A4-45B5-9013-79E7791091B3}"/>
          </ac:spMkLst>
        </pc:spChg>
        <pc:picChg chg="add mod">
          <ac:chgData name="Brandon D." userId="c68ea16563257248" providerId="LiveId" clId="{B7298F68-4C60-4F4B-9C0B-AD75BB0493B2}" dt="2019-04-10T22:01:10.055" v="882" actId="962"/>
          <ac:picMkLst>
            <pc:docMk/>
            <pc:sldMk cId="3669565204" sldId="257"/>
            <ac:picMk id="6" creationId="{4B287434-D31A-41A6-8105-5012BD06B20D}"/>
          </ac:picMkLst>
        </pc:picChg>
      </pc:sldChg>
      <pc:sldChg chg="modSp">
        <pc:chgData name="Brandon D." userId="c68ea16563257248" providerId="LiveId" clId="{B7298F68-4C60-4F4B-9C0B-AD75BB0493B2}" dt="2019-04-10T22:04:49.196" v="957" actId="20577"/>
        <pc:sldMkLst>
          <pc:docMk/>
          <pc:sldMk cId="3313900334" sldId="258"/>
        </pc:sldMkLst>
        <pc:spChg chg="mod">
          <ac:chgData name="Brandon D." userId="c68ea16563257248" providerId="LiveId" clId="{B7298F68-4C60-4F4B-9C0B-AD75BB0493B2}" dt="2019-04-10T21:27:09.812" v="4" actId="20577"/>
          <ac:spMkLst>
            <pc:docMk/>
            <pc:sldMk cId="3313900334" sldId="258"/>
            <ac:spMk id="2" creationId="{C8654E3E-1630-450D-86DB-D42595E0D063}"/>
          </ac:spMkLst>
        </pc:spChg>
        <pc:spChg chg="mod">
          <ac:chgData name="Brandon D." userId="c68ea16563257248" providerId="LiveId" clId="{B7298F68-4C60-4F4B-9C0B-AD75BB0493B2}" dt="2019-04-10T22:04:49.196" v="957" actId="20577"/>
          <ac:spMkLst>
            <pc:docMk/>
            <pc:sldMk cId="3313900334" sldId="258"/>
            <ac:spMk id="3" creationId="{85F37A7D-B09A-4130-84ED-1B722F403378}"/>
          </ac:spMkLst>
        </pc:spChg>
      </pc:sldChg>
      <pc:sldChg chg="addSp delSp modSp mod setBg">
        <pc:chgData name="Brandon D." userId="c68ea16563257248" providerId="LiveId" clId="{B7298F68-4C60-4F4B-9C0B-AD75BB0493B2}" dt="2019-04-10T21:58:49.395" v="819" actId="27636"/>
        <pc:sldMkLst>
          <pc:docMk/>
          <pc:sldMk cId="192909274" sldId="259"/>
        </pc:sldMkLst>
        <pc:spChg chg="mod">
          <ac:chgData name="Brandon D." userId="c68ea16563257248" providerId="LiveId" clId="{B7298F68-4C60-4F4B-9C0B-AD75BB0493B2}" dt="2019-04-10T21:53:31.973" v="756" actId="20577"/>
          <ac:spMkLst>
            <pc:docMk/>
            <pc:sldMk cId="192909274" sldId="259"/>
            <ac:spMk id="2" creationId="{E80C8F47-F457-4B65-A174-9EC7640F0802}"/>
          </ac:spMkLst>
        </pc:spChg>
        <pc:spChg chg="add del mod">
          <ac:chgData name="Brandon D." userId="c68ea16563257248" providerId="LiveId" clId="{B7298F68-4C60-4F4B-9C0B-AD75BB0493B2}" dt="2019-04-10T21:58:49.395" v="819" actId="27636"/>
          <ac:spMkLst>
            <pc:docMk/>
            <pc:sldMk cId="192909274" sldId="259"/>
            <ac:spMk id="3" creationId="{6BFFBC8F-AB70-4523-A800-CE08891BE0C1}"/>
          </ac:spMkLst>
        </pc:spChg>
        <pc:spChg chg="add del">
          <ac:chgData name="Brandon D." userId="c68ea16563257248" providerId="LiveId" clId="{B7298F68-4C60-4F4B-9C0B-AD75BB0493B2}" dt="2019-04-10T21:31:59.914" v="238" actId="26606"/>
          <ac:spMkLst>
            <pc:docMk/>
            <pc:sldMk cId="192909274" sldId="259"/>
            <ac:spMk id="14" creationId="{989BE678-777B-482A-A616-FEDC47B162E5}"/>
          </ac:spMkLst>
        </pc:spChg>
        <pc:spChg chg="add del">
          <ac:chgData name="Brandon D." userId="c68ea16563257248" providerId="LiveId" clId="{B7298F68-4C60-4F4B-9C0B-AD75BB0493B2}" dt="2019-04-10T21:31:59.914" v="238" actId="26606"/>
          <ac:spMkLst>
            <pc:docMk/>
            <pc:sldMk cId="192909274" sldId="259"/>
            <ac:spMk id="20" creationId="{D28BE0C3-2102-4820-B88B-A448B1840D14}"/>
          </ac:spMkLst>
        </pc:spChg>
        <pc:spChg chg="add del">
          <ac:chgData name="Brandon D." userId="c68ea16563257248" providerId="LiveId" clId="{B7298F68-4C60-4F4B-9C0B-AD75BB0493B2}" dt="2019-04-10T21:31:59.914" v="238" actId="26606"/>
          <ac:spMkLst>
            <pc:docMk/>
            <pc:sldMk cId="192909274" sldId="259"/>
            <ac:spMk id="22" creationId="{A4322390-8B58-46BE-88EB-D9FD30C08743}"/>
          </ac:spMkLst>
        </pc:spChg>
        <pc:spChg chg="add del">
          <ac:chgData name="Brandon D." userId="c68ea16563257248" providerId="LiveId" clId="{B7298F68-4C60-4F4B-9C0B-AD75BB0493B2}" dt="2019-04-10T21:31:59.914" v="238" actId="26606"/>
          <ac:spMkLst>
            <pc:docMk/>
            <pc:sldMk cId="192909274" sldId="259"/>
            <ac:spMk id="24" creationId="{C885E190-58DD-42DD-A4A8-401E15C92A52}"/>
          </ac:spMkLst>
        </pc:spChg>
        <pc:picChg chg="add del mod">
          <ac:chgData name="Brandon D." userId="c68ea16563257248" providerId="LiveId" clId="{B7298F68-4C60-4F4B-9C0B-AD75BB0493B2}" dt="2019-04-10T21:57:39.448" v="807" actId="14100"/>
          <ac:picMkLst>
            <pc:docMk/>
            <pc:sldMk cId="192909274" sldId="259"/>
            <ac:picMk id="4" creationId="{8FE37D6C-F2CC-44E8-81F7-B3914E00034A}"/>
          </ac:picMkLst>
        </pc:picChg>
        <pc:picChg chg="add del mod">
          <ac:chgData name="Brandon D." userId="c68ea16563257248" providerId="LiveId" clId="{B7298F68-4C60-4F4B-9C0B-AD75BB0493B2}" dt="2019-04-10T21:31:59.914" v="238" actId="26606"/>
          <ac:picMkLst>
            <pc:docMk/>
            <pc:sldMk cId="192909274" sldId="259"/>
            <ac:picMk id="7" creationId="{8FE37D6C-F2CC-44E8-81F7-B3914E00034A}"/>
          </ac:picMkLst>
        </pc:picChg>
        <pc:picChg chg="add del">
          <ac:chgData name="Brandon D." userId="c68ea16563257248" providerId="LiveId" clId="{B7298F68-4C60-4F4B-9C0B-AD75BB0493B2}" dt="2019-04-10T21:31:59.914" v="238" actId="26606"/>
          <ac:picMkLst>
            <pc:docMk/>
            <pc:sldMk cId="192909274" sldId="259"/>
            <ac:picMk id="10" creationId="{DF19BAF3-7E20-4B9D-B544-BABAEEA1FA75}"/>
          </ac:picMkLst>
        </pc:picChg>
        <pc:picChg chg="add del">
          <ac:chgData name="Brandon D." userId="c68ea16563257248" providerId="LiveId" clId="{B7298F68-4C60-4F4B-9C0B-AD75BB0493B2}" dt="2019-04-10T21:31:59.914" v="238" actId="26606"/>
          <ac:picMkLst>
            <pc:docMk/>
            <pc:sldMk cId="192909274" sldId="259"/>
            <ac:picMk id="12" creationId="{950648F4-ABCD-4DF0-8641-76CFB2354721}"/>
          </ac:picMkLst>
        </pc:picChg>
        <pc:picChg chg="add del">
          <ac:chgData name="Brandon D." userId="c68ea16563257248" providerId="LiveId" clId="{B7298F68-4C60-4F4B-9C0B-AD75BB0493B2}" dt="2019-04-10T21:31:59.914" v="238" actId="26606"/>
          <ac:picMkLst>
            <pc:docMk/>
            <pc:sldMk cId="192909274" sldId="259"/>
            <ac:picMk id="16" creationId="{CF1EB4BD-9C7E-4AA3-9681-C7EB0DA6250B}"/>
          </ac:picMkLst>
        </pc:picChg>
        <pc:picChg chg="add del">
          <ac:chgData name="Brandon D." userId="c68ea16563257248" providerId="LiveId" clId="{B7298F68-4C60-4F4B-9C0B-AD75BB0493B2}" dt="2019-04-10T21:31:59.914" v="238" actId="26606"/>
          <ac:picMkLst>
            <pc:docMk/>
            <pc:sldMk cId="192909274" sldId="259"/>
            <ac:picMk id="18" creationId="{94AAE3AA-3759-4D28-B0EF-575F25A5146C}"/>
          </ac:picMkLst>
        </pc:picChg>
      </pc:sldChg>
      <pc:sldChg chg="modSp">
        <pc:chgData name="Brandon D." userId="c68ea16563257248" providerId="LiveId" clId="{B7298F68-4C60-4F4B-9C0B-AD75BB0493B2}" dt="2019-04-10T22:43:57.422" v="1447" actId="14100"/>
        <pc:sldMkLst>
          <pc:docMk/>
          <pc:sldMk cId="1735886975" sldId="260"/>
        </pc:sldMkLst>
        <pc:spChg chg="mod">
          <ac:chgData name="Brandon D." userId="c68ea16563257248" providerId="LiveId" clId="{B7298F68-4C60-4F4B-9C0B-AD75BB0493B2}" dt="2019-04-10T22:43:57.422" v="1447" actId="14100"/>
          <ac:spMkLst>
            <pc:docMk/>
            <pc:sldMk cId="1735886975" sldId="260"/>
            <ac:spMk id="2" creationId="{05229B11-5D16-4F2A-AADB-F832EFD70E79}"/>
          </ac:spMkLst>
        </pc:spChg>
        <pc:spChg chg="mod">
          <ac:chgData name="Brandon D." userId="c68ea16563257248" providerId="LiveId" clId="{B7298F68-4C60-4F4B-9C0B-AD75BB0493B2}" dt="2019-04-10T22:43:29.860" v="1444" actId="20577"/>
          <ac:spMkLst>
            <pc:docMk/>
            <pc:sldMk cId="1735886975" sldId="260"/>
            <ac:spMk id="3" creationId="{74E26612-CC6E-45B3-8AE7-CEBDC57F5C6D}"/>
          </ac:spMkLst>
        </pc:spChg>
      </pc:sldChg>
      <pc:sldChg chg="modSp">
        <pc:chgData name="Brandon D." userId="c68ea16563257248" providerId="LiveId" clId="{B7298F68-4C60-4F4B-9C0B-AD75BB0493B2}" dt="2019-04-10T22:07:08.845" v="973" actId="20577"/>
        <pc:sldMkLst>
          <pc:docMk/>
          <pc:sldMk cId="858318618" sldId="261"/>
        </pc:sldMkLst>
        <pc:spChg chg="mod">
          <ac:chgData name="Brandon D." userId="c68ea16563257248" providerId="LiveId" clId="{B7298F68-4C60-4F4B-9C0B-AD75BB0493B2}" dt="2019-04-10T22:07:08.845" v="973" actId="20577"/>
          <ac:spMkLst>
            <pc:docMk/>
            <pc:sldMk cId="858318618" sldId="261"/>
            <ac:spMk id="3" creationId="{32AE1FFE-DAF7-4E3D-BA48-40735B86C3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206311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7BFD43-3275-4177-B514-F217DBFA0A67}"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353175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968819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25579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991097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419389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760583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88807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083871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69827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3204422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7BFD43-3275-4177-B514-F217DBFA0A67}"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182230005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7BFD43-3275-4177-B514-F217DBFA0A67}"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333108090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2964523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409785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C7BFD43-3275-4177-B514-F217DBFA0A67}" type="datetimeFigureOut">
              <a:rPr lang="en-US" smtClean="0"/>
              <a:t>4/10/2019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21501073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7BFD43-3275-4177-B514-F217DBFA0A67}"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F47ADE-52D0-48EB-8133-AD7CB3ADB04D}" type="slidenum">
              <a:rPr lang="en-US" smtClean="0"/>
              <a:t>‹#›</a:t>
            </a:fld>
            <a:endParaRPr lang="en-US"/>
          </a:p>
        </p:txBody>
      </p:sp>
    </p:spTree>
    <p:extLst>
      <p:ext uri="{BB962C8B-B14F-4D97-AF65-F5344CB8AC3E}">
        <p14:creationId xmlns:p14="http://schemas.microsoft.com/office/powerpoint/2010/main" val="410549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C7BFD43-3275-4177-B514-F217DBFA0A67}" type="datetimeFigureOut">
              <a:rPr lang="en-US" smtClean="0"/>
              <a:t>4/10/2019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8F47ADE-52D0-48EB-8133-AD7CB3ADB04D}" type="slidenum">
              <a:rPr lang="en-US" smtClean="0"/>
              <a:t>‹#›</a:t>
            </a:fld>
            <a:endParaRPr lang="en-US"/>
          </a:p>
        </p:txBody>
      </p:sp>
    </p:spTree>
    <p:extLst>
      <p:ext uri="{BB962C8B-B14F-4D97-AF65-F5344CB8AC3E}">
        <p14:creationId xmlns:p14="http://schemas.microsoft.com/office/powerpoint/2010/main" val="10523535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dfs.semanticscholar.org/1ef7/d60e44998647847ca0636551eb0aaa9fa20e.pdf?_ga=2.18958264.1045223485.1554907544-23983939.1554907544" TargetMode="External"/><Relationship Id="rId2" Type="http://schemas.openxmlformats.org/officeDocument/2006/relationships/hyperlink" Target="https://medium.com/analytics-vidhya/building-a-spam-filter-from-scratch-using-machine-learning-fc58b178ea56" TargetMode="External"/><Relationship Id="rId1" Type="http://schemas.openxmlformats.org/officeDocument/2006/relationships/slideLayout" Target="../slideLayouts/slideLayout2.xml"/><Relationship Id="rId5" Type="http://schemas.openxmlformats.org/officeDocument/2006/relationships/hyperlink" Target="https://machinelearningmastery.com/naive-bayes-for-machine-learning/" TargetMode="External"/><Relationship Id="rId4" Type="http://schemas.openxmlformats.org/officeDocument/2006/relationships/hyperlink" Target="http://airccse.org/journal/jcsit/0211ijcsit1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4BCC-37A1-4BBD-BB1E-74F0756085AB}"/>
              </a:ext>
            </a:extLst>
          </p:cNvPr>
          <p:cNvSpPr>
            <a:spLocks noGrp="1"/>
          </p:cNvSpPr>
          <p:nvPr>
            <p:ph type="ctrTitle"/>
          </p:nvPr>
        </p:nvSpPr>
        <p:spPr>
          <a:xfrm>
            <a:off x="914325" y="785324"/>
            <a:ext cx="9625340" cy="1441362"/>
          </a:xfrm>
        </p:spPr>
        <p:txBody>
          <a:bodyPr/>
          <a:lstStyle/>
          <a:p>
            <a:r>
              <a:rPr lang="en-US" sz="4400" dirty="0"/>
              <a:t>Naïve Bayes – A Machine Learning Technique in Spam Filtering </a:t>
            </a:r>
          </a:p>
        </p:txBody>
      </p:sp>
      <p:sp>
        <p:nvSpPr>
          <p:cNvPr id="3" name="Subtitle 2">
            <a:extLst>
              <a:ext uri="{FF2B5EF4-FFF2-40B4-BE49-F238E27FC236}">
                <a16:creationId xmlns:a16="http://schemas.microsoft.com/office/drawing/2014/main" id="{7B602E97-E3DB-4F59-A16D-A4B968CFF011}"/>
              </a:ext>
            </a:extLst>
          </p:cNvPr>
          <p:cNvSpPr>
            <a:spLocks noGrp="1"/>
          </p:cNvSpPr>
          <p:nvPr>
            <p:ph type="subTitle" idx="1"/>
          </p:nvPr>
        </p:nvSpPr>
        <p:spPr>
          <a:xfrm>
            <a:off x="914325" y="2338980"/>
            <a:ext cx="8825658" cy="861420"/>
          </a:xfrm>
        </p:spPr>
        <p:txBody>
          <a:bodyPr>
            <a:normAutofit/>
          </a:bodyPr>
          <a:lstStyle/>
          <a:p>
            <a:r>
              <a:rPr lang="en-US" dirty="0"/>
              <a:t>Brandon Druschel</a:t>
            </a:r>
          </a:p>
          <a:p>
            <a:r>
              <a:rPr lang="en-US" dirty="0"/>
              <a:t>Computer Science, B.S.</a:t>
            </a:r>
          </a:p>
        </p:txBody>
      </p:sp>
      <p:sp>
        <p:nvSpPr>
          <p:cNvPr id="4" name="Content Placeholder 2">
            <a:extLst>
              <a:ext uri="{FF2B5EF4-FFF2-40B4-BE49-F238E27FC236}">
                <a16:creationId xmlns:a16="http://schemas.microsoft.com/office/drawing/2014/main" id="{4C23FB67-E4E0-4397-B302-F8F8596E078B}"/>
              </a:ext>
            </a:extLst>
          </p:cNvPr>
          <p:cNvSpPr txBox="1">
            <a:spLocks/>
          </p:cNvSpPr>
          <p:nvPr/>
        </p:nvSpPr>
        <p:spPr>
          <a:xfrm>
            <a:off x="1154955" y="3663194"/>
            <a:ext cx="8946541" cy="1628274"/>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b="1" cap="none" dirty="0">
                <a:solidFill>
                  <a:srgbClr val="EBEBEB"/>
                </a:solidFill>
              </a:rPr>
              <a:t>	Bayes’ probability theorem </a:t>
            </a:r>
            <a:r>
              <a:rPr lang="en-US" cap="none" dirty="0">
                <a:solidFill>
                  <a:srgbClr val="EBEBEB"/>
                </a:solidFill>
              </a:rPr>
              <a:t>can be applied to spam filtering in our emails. </a:t>
            </a:r>
            <a:r>
              <a:rPr lang="en-US" b="1" cap="none" dirty="0">
                <a:solidFill>
                  <a:srgbClr val="EBEBEB"/>
                </a:solidFill>
              </a:rPr>
              <a:t>Naïve Bayes spam filtering</a:t>
            </a:r>
            <a:r>
              <a:rPr lang="en-US" cap="none" dirty="0">
                <a:solidFill>
                  <a:srgbClr val="EBEBEB"/>
                </a:solidFill>
              </a:rPr>
              <a:t> is a baseline machine learning technique for dealing with spam that can tailor itself to the email needs of individual users and is one of the oldest ways of doing spam filtering.</a:t>
            </a:r>
            <a:endParaRPr lang="en-US" sz="900" dirty="0">
              <a:latin typeface="+mn-lt"/>
            </a:endParaRPr>
          </a:p>
        </p:txBody>
      </p:sp>
      <p:pic>
        <p:nvPicPr>
          <p:cNvPr id="7" name="Picture 6">
            <a:extLst>
              <a:ext uri="{FF2B5EF4-FFF2-40B4-BE49-F238E27FC236}">
                <a16:creationId xmlns:a16="http://schemas.microsoft.com/office/drawing/2014/main" id="{0B61FAB7-6C9B-4C00-A993-5A64B32A1431}"/>
              </a:ext>
            </a:extLst>
          </p:cNvPr>
          <p:cNvPicPr>
            <a:picLocks noChangeAspect="1"/>
          </p:cNvPicPr>
          <p:nvPr/>
        </p:nvPicPr>
        <p:blipFill rotWithShape="1">
          <a:blip r:embed="rId2">
            <a:extLst>
              <a:ext uri="{28A0092B-C50C-407E-A947-70E740481C1C}">
                <a14:useLocalDpi xmlns:a14="http://schemas.microsoft.com/office/drawing/2010/main" val="0"/>
              </a:ext>
            </a:extLst>
          </a:blip>
          <a:srcRect l="3870" t="10092" r="5619" b="21165"/>
          <a:stretch/>
        </p:blipFill>
        <p:spPr>
          <a:xfrm>
            <a:off x="8960927" y="5236476"/>
            <a:ext cx="3134821" cy="1525272"/>
          </a:xfrm>
          <a:prstGeom prst="rect">
            <a:avLst/>
          </a:prstGeom>
        </p:spPr>
      </p:pic>
      <p:sp>
        <p:nvSpPr>
          <p:cNvPr id="13" name="Subtitle 2">
            <a:extLst>
              <a:ext uri="{FF2B5EF4-FFF2-40B4-BE49-F238E27FC236}">
                <a16:creationId xmlns:a16="http://schemas.microsoft.com/office/drawing/2014/main" id="{32E0E940-21EC-48FA-91CE-F700258FE7DA}"/>
              </a:ext>
            </a:extLst>
          </p:cNvPr>
          <p:cNvSpPr txBox="1">
            <a:spLocks/>
          </p:cNvSpPr>
          <p:nvPr/>
        </p:nvSpPr>
        <p:spPr>
          <a:xfrm>
            <a:off x="1215396" y="3329580"/>
            <a:ext cx="8825658" cy="40823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ctr"/>
            <a:r>
              <a:rPr lang="en-US" dirty="0"/>
              <a:t>ABSTRACT</a:t>
            </a:r>
          </a:p>
        </p:txBody>
      </p:sp>
    </p:spTree>
    <p:extLst>
      <p:ext uri="{BB962C8B-B14F-4D97-AF65-F5344CB8AC3E}">
        <p14:creationId xmlns:p14="http://schemas.microsoft.com/office/powerpoint/2010/main" val="24415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E4E366E-272A-409E-840F-9A6A64A9E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1" name="Freeform 7">
            <a:extLst>
              <a:ext uri="{FF2B5EF4-FFF2-40B4-BE49-F238E27FC236}">
                <a16:creationId xmlns:a16="http://schemas.microsoft.com/office/drawing/2014/main" id="{DF6CFF07-D953-4F9C-9A0E-E0A6AACB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6A36510-93DD-4A3B-ABC7-463EC4D769A3}"/>
              </a:ext>
            </a:extLst>
          </p:cNvPr>
          <p:cNvSpPr>
            <a:spLocks noGrp="1"/>
          </p:cNvSpPr>
          <p:nvPr>
            <p:ph type="title"/>
          </p:nvPr>
        </p:nvSpPr>
        <p:spPr>
          <a:xfrm>
            <a:off x="648930" y="629267"/>
            <a:ext cx="9252154" cy="1016654"/>
          </a:xfrm>
        </p:spPr>
        <p:txBody>
          <a:bodyPr>
            <a:noAutofit/>
          </a:bodyPr>
          <a:lstStyle/>
          <a:p>
            <a:pPr>
              <a:lnSpc>
                <a:spcPct val="90000"/>
              </a:lnSpc>
            </a:pPr>
            <a:r>
              <a:rPr lang="en-US" sz="4000" dirty="0">
                <a:solidFill>
                  <a:srgbClr val="EBEBEB"/>
                </a:solidFill>
              </a:rPr>
              <a:t>Bayesian Classification – </a:t>
            </a:r>
            <a:br>
              <a:rPr lang="en-US" sz="4000" dirty="0">
                <a:solidFill>
                  <a:srgbClr val="EBEBEB"/>
                </a:solidFill>
              </a:rPr>
            </a:br>
            <a:r>
              <a:rPr lang="en-US" sz="4000" dirty="0">
                <a:solidFill>
                  <a:srgbClr val="EBEBEB"/>
                </a:solidFill>
              </a:rPr>
              <a:t>Bayes’ Theorem</a:t>
            </a:r>
          </a:p>
        </p:txBody>
      </p:sp>
      <p:sp>
        <p:nvSpPr>
          <p:cNvPr id="13" name="Rectangle 12">
            <a:extLst>
              <a:ext uri="{FF2B5EF4-FFF2-40B4-BE49-F238E27FC236}">
                <a16:creationId xmlns:a16="http://schemas.microsoft.com/office/drawing/2014/main" id="{A721560C-E4AB-4287-A29C-3F6916794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Freeform: Shape 14">
            <a:extLst>
              <a:ext uri="{FF2B5EF4-FFF2-40B4-BE49-F238E27FC236}">
                <a16:creationId xmlns:a16="http://schemas.microsoft.com/office/drawing/2014/main" id="{DAA4FEEE-0B5F-41BF-825D-60F9FB0895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3" name="Content Placeholder 2">
            <a:extLst>
              <a:ext uri="{FF2B5EF4-FFF2-40B4-BE49-F238E27FC236}">
                <a16:creationId xmlns:a16="http://schemas.microsoft.com/office/drawing/2014/main" id="{8CC3752B-541E-4CD8-902D-CC2F7ACF1BB7}"/>
              </a:ext>
            </a:extLst>
          </p:cNvPr>
          <p:cNvSpPr>
            <a:spLocks noGrp="1"/>
          </p:cNvSpPr>
          <p:nvPr>
            <p:ph idx="1"/>
          </p:nvPr>
        </p:nvSpPr>
        <p:spPr>
          <a:xfrm>
            <a:off x="648931" y="2548281"/>
            <a:ext cx="9585932" cy="3658689"/>
          </a:xfrm>
        </p:spPr>
        <p:txBody>
          <a:bodyPr>
            <a:normAutofit lnSpcReduction="10000"/>
          </a:bodyPr>
          <a:lstStyle/>
          <a:p>
            <a:pPr>
              <a:buClr>
                <a:schemeClr val="accent5">
                  <a:lumMod val="75000"/>
                </a:schemeClr>
              </a:buClr>
            </a:pPr>
            <a:r>
              <a:rPr lang="en-US" b="1" dirty="0"/>
              <a:t>Bayes’ Theorem </a:t>
            </a:r>
            <a:r>
              <a:rPr lang="en-US" dirty="0"/>
              <a:t>describes the probability of an event based on prior conditions. The following formula demonstrates the rule when applied to filtering email :</a:t>
            </a:r>
          </a:p>
          <a:p>
            <a:pPr>
              <a:buClr>
                <a:schemeClr val="accent5">
                  <a:lumMod val="75000"/>
                </a:schemeClr>
              </a:buClr>
            </a:pPr>
            <a:endParaRPr lang="en-US" i="1" dirty="0"/>
          </a:p>
          <a:p>
            <a:pPr>
              <a:buClr>
                <a:schemeClr val="accent5">
                  <a:lumMod val="75000"/>
                </a:schemeClr>
              </a:buClr>
            </a:pPr>
            <a:endParaRPr lang="en-US" i="1" dirty="0"/>
          </a:p>
          <a:p>
            <a:pPr>
              <a:buClr>
                <a:schemeClr val="accent5">
                  <a:lumMod val="75000"/>
                </a:schemeClr>
              </a:buClr>
            </a:pPr>
            <a:r>
              <a:rPr lang="en-US" dirty="0"/>
              <a:t>Two categories: </a:t>
            </a:r>
            <a:r>
              <a:rPr lang="en-US" b="1" i="1" dirty="0"/>
              <a:t>S</a:t>
            </a:r>
            <a:r>
              <a:rPr lang="en-US" dirty="0"/>
              <a:t> (spam) and </a:t>
            </a:r>
            <a:r>
              <a:rPr lang="en-US" b="1" i="1" dirty="0"/>
              <a:t>L</a:t>
            </a:r>
            <a:r>
              <a:rPr lang="en-US" dirty="0"/>
              <a:t> (legitimate mail)</a:t>
            </a:r>
            <a:endParaRPr lang="en-US" i="1" dirty="0"/>
          </a:p>
          <a:p>
            <a:pPr>
              <a:buClr>
                <a:schemeClr val="accent5">
                  <a:lumMod val="75000"/>
                </a:schemeClr>
              </a:buClr>
            </a:pPr>
            <a:r>
              <a:rPr lang="en-US" b="1" i="1" dirty="0"/>
              <a:t>P(</a:t>
            </a:r>
            <a:r>
              <a:rPr lang="en-US" b="1" i="1" dirty="0" err="1"/>
              <a:t>x|c</a:t>
            </a:r>
            <a:r>
              <a:rPr lang="en-US" b="1" i="1" dirty="0"/>
              <a:t>) </a:t>
            </a:r>
            <a:r>
              <a:rPr lang="en-US" dirty="0"/>
              <a:t>denotes the probability of obtaining a message with </a:t>
            </a:r>
            <a:r>
              <a:rPr lang="en-US" b="1" dirty="0"/>
              <a:t>feature</a:t>
            </a:r>
            <a:r>
              <a:rPr lang="en-US" dirty="0"/>
              <a:t> </a:t>
            </a:r>
            <a:r>
              <a:rPr lang="en-US" b="1" dirty="0"/>
              <a:t>vector </a:t>
            </a:r>
            <a:r>
              <a:rPr lang="en-US" b="1" i="1" dirty="0"/>
              <a:t>x</a:t>
            </a:r>
            <a:r>
              <a:rPr lang="en-US" dirty="0"/>
              <a:t> from </a:t>
            </a:r>
            <a:r>
              <a:rPr lang="en-US" b="1" dirty="0"/>
              <a:t>class </a:t>
            </a:r>
            <a:r>
              <a:rPr lang="en-US" b="1" i="1" dirty="0"/>
              <a:t>c</a:t>
            </a:r>
            <a:r>
              <a:rPr lang="en-US" dirty="0"/>
              <a:t>. </a:t>
            </a:r>
          </a:p>
          <a:p>
            <a:pPr>
              <a:buClr>
                <a:schemeClr val="accent5">
                  <a:lumMod val="75000"/>
                </a:schemeClr>
              </a:buClr>
            </a:pPr>
            <a:r>
              <a:rPr lang="en-US" dirty="0"/>
              <a:t>What we want to know is, given a </a:t>
            </a:r>
            <a:r>
              <a:rPr lang="en-US" b="1" dirty="0"/>
              <a:t>message </a:t>
            </a:r>
            <a:r>
              <a:rPr lang="en-US" b="1" i="1" dirty="0"/>
              <a:t>x</a:t>
            </a:r>
            <a:r>
              <a:rPr lang="en-US" dirty="0"/>
              <a:t>, what </a:t>
            </a:r>
            <a:r>
              <a:rPr lang="en-US" b="1" dirty="0"/>
              <a:t>category </a:t>
            </a:r>
            <a:r>
              <a:rPr lang="en-US" b="1" i="1" dirty="0"/>
              <a:t>c</a:t>
            </a:r>
            <a:r>
              <a:rPr lang="en-US" dirty="0"/>
              <a:t> “produced” it. That is, we want to know the probability </a:t>
            </a:r>
            <a:r>
              <a:rPr lang="en-US" b="1" i="1" dirty="0"/>
              <a:t>P(</a:t>
            </a:r>
            <a:r>
              <a:rPr lang="en-US" b="1" i="1" dirty="0" err="1"/>
              <a:t>c|x</a:t>
            </a:r>
            <a:r>
              <a:rPr lang="en-US" b="1" i="1" dirty="0"/>
              <a:t>)</a:t>
            </a:r>
            <a:r>
              <a:rPr lang="en-US" dirty="0"/>
              <a:t>.</a:t>
            </a:r>
            <a:endParaRPr lang="en-US" i="1" dirty="0"/>
          </a:p>
          <a:p>
            <a:pPr>
              <a:buClr>
                <a:schemeClr val="accent4">
                  <a:lumMod val="75000"/>
                </a:schemeClr>
              </a:buClr>
            </a:pPr>
            <a:endParaRPr lang="en-US" dirty="0"/>
          </a:p>
        </p:txBody>
      </p:sp>
      <p:pic>
        <p:nvPicPr>
          <p:cNvPr id="4" name="Picture 3" descr="A screenshot of a cell phone&#10;&#10;Description automatically generated">
            <a:extLst>
              <a:ext uri="{FF2B5EF4-FFF2-40B4-BE49-F238E27FC236}">
                <a16:creationId xmlns:a16="http://schemas.microsoft.com/office/drawing/2014/main" id="{DDBD9B5F-8070-4638-B92A-C8869BC5166C}"/>
              </a:ext>
            </a:extLst>
          </p:cNvPr>
          <p:cNvPicPr>
            <a:picLocks noChangeAspect="1"/>
          </p:cNvPicPr>
          <p:nvPr/>
        </p:nvPicPr>
        <p:blipFill>
          <a:blip r:embed="rId2"/>
          <a:stretch>
            <a:fillRect/>
          </a:stretch>
        </p:blipFill>
        <p:spPr>
          <a:xfrm>
            <a:off x="3043912" y="3304241"/>
            <a:ext cx="6720341" cy="1075254"/>
          </a:xfrm>
          <a:prstGeom prst="rect">
            <a:avLst/>
          </a:prstGeom>
          <a:effectLst/>
        </p:spPr>
      </p:pic>
      <p:pic>
        <p:nvPicPr>
          <p:cNvPr id="6" name="Picture 5">
            <a:extLst>
              <a:ext uri="{FF2B5EF4-FFF2-40B4-BE49-F238E27FC236}">
                <a16:creationId xmlns:a16="http://schemas.microsoft.com/office/drawing/2014/main" id="{4B287434-D31A-41A6-8105-5012BD06B20D}"/>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3785" y="3784344"/>
            <a:ext cx="2143125" cy="2295525"/>
          </a:xfrm>
          <a:prstGeom prst="rect">
            <a:avLst/>
          </a:prstGeom>
        </p:spPr>
      </p:pic>
      <p:sp>
        <p:nvSpPr>
          <p:cNvPr id="7" name="TextBox 6">
            <a:extLst>
              <a:ext uri="{FF2B5EF4-FFF2-40B4-BE49-F238E27FC236}">
                <a16:creationId xmlns:a16="http://schemas.microsoft.com/office/drawing/2014/main" id="{24297086-17A4-45B5-9013-79E7791091B3}"/>
              </a:ext>
            </a:extLst>
          </p:cNvPr>
          <p:cNvSpPr txBox="1"/>
          <p:nvPr/>
        </p:nvSpPr>
        <p:spPr>
          <a:xfrm>
            <a:off x="9647339" y="6057832"/>
            <a:ext cx="2407641" cy="461665"/>
          </a:xfrm>
          <a:prstGeom prst="rect">
            <a:avLst/>
          </a:prstGeom>
          <a:noFill/>
        </p:spPr>
        <p:txBody>
          <a:bodyPr wrap="square" rtlCol="0">
            <a:spAutoFit/>
          </a:bodyPr>
          <a:lstStyle/>
          <a:p>
            <a:pPr algn="ctr"/>
            <a:r>
              <a:rPr lang="en-US" sz="1200" dirty="0"/>
              <a:t>Portrait (purportedly) of </a:t>
            </a:r>
            <a:r>
              <a:rPr lang="en-US" sz="1200" b="1" dirty="0"/>
              <a:t>Thomas Bayes</a:t>
            </a:r>
          </a:p>
        </p:txBody>
      </p:sp>
    </p:spTree>
    <p:extLst>
      <p:ext uri="{BB962C8B-B14F-4D97-AF65-F5344CB8AC3E}">
        <p14:creationId xmlns:p14="http://schemas.microsoft.com/office/powerpoint/2010/main" val="366956520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4E3E-1630-450D-86DB-D42595E0D063}"/>
              </a:ext>
            </a:extLst>
          </p:cNvPr>
          <p:cNvSpPr>
            <a:spLocks noGrp="1"/>
          </p:cNvSpPr>
          <p:nvPr>
            <p:ph type="title"/>
          </p:nvPr>
        </p:nvSpPr>
        <p:spPr/>
        <p:txBody>
          <a:bodyPr/>
          <a:lstStyle/>
          <a:p>
            <a:r>
              <a:rPr lang="en-US" dirty="0"/>
              <a:t>The Naïve Bayes classifier</a:t>
            </a:r>
          </a:p>
        </p:txBody>
      </p:sp>
      <p:sp>
        <p:nvSpPr>
          <p:cNvPr id="3" name="Content Placeholder 2">
            <a:extLst>
              <a:ext uri="{FF2B5EF4-FFF2-40B4-BE49-F238E27FC236}">
                <a16:creationId xmlns:a16="http://schemas.microsoft.com/office/drawing/2014/main" id="{85F37A7D-B09A-4130-84ED-1B722F403378}"/>
              </a:ext>
            </a:extLst>
          </p:cNvPr>
          <p:cNvSpPr>
            <a:spLocks noGrp="1"/>
          </p:cNvSpPr>
          <p:nvPr>
            <p:ph idx="1"/>
          </p:nvPr>
        </p:nvSpPr>
        <p:spPr>
          <a:xfrm>
            <a:off x="1103312" y="1507958"/>
            <a:ext cx="8946541" cy="4897324"/>
          </a:xfrm>
        </p:spPr>
        <p:txBody>
          <a:bodyPr>
            <a:normAutofit lnSpcReduction="10000"/>
          </a:bodyPr>
          <a:lstStyle/>
          <a:p>
            <a:r>
              <a:rPr lang="en-US" b="1" dirty="0"/>
              <a:t>Naïve Bayes </a:t>
            </a:r>
            <a:r>
              <a:rPr lang="en-US" dirty="0"/>
              <a:t>is a classification algorithm for binary (two-class) and multi-class classification problems. It was introduced into the text retrieval community in the early ’60s, and remains a popular baseline method for </a:t>
            </a:r>
            <a:r>
              <a:rPr lang="en-US" i="1" dirty="0"/>
              <a:t>text categorization</a:t>
            </a:r>
            <a:endParaRPr lang="en-US" dirty="0"/>
          </a:p>
          <a:p>
            <a:r>
              <a:rPr lang="en-US" dirty="0"/>
              <a:t>It’s called </a:t>
            </a:r>
            <a:r>
              <a:rPr lang="en-US" i="1" dirty="0"/>
              <a:t>‘naïve’ Bayes</a:t>
            </a:r>
            <a:r>
              <a:rPr lang="en-US" dirty="0"/>
              <a:t> because the calculation of the probabilities for each hypothesis are </a:t>
            </a:r>
            <a:r>
              <a:rPr lang="en-US" i="1" dirty="0"/>
              <a:t>simplified</a:t>
            </a:r>
            <a:r>
              <a:rPr lang="en-US" dirty="0"/>
              <a:t> to make their calculation manageable.</a:t>
            </a:r>
          </a:p>
          <a:p>
            <a:r>
              <a:rPr lang="en-US" dirty="0"/>
              <a:t>Naïve Bayes classifiers typically use </a:t>
            </a:r>
            <a:r>
              <a:rPr lang="en-US" i="1" dirty="0"/>
              <a:t>bag-of-words </a:t>
            </a:r>
            <a:r>
              <a:rPr lang="en-US" dirty="0"/>
              <a:t>features to identify spam email.</a:t>
            </a:r>
          </a:p>
          <a:p>
            <a:pPr lvl="1"/>
            <a:r>
              <a:rPr lang="en-US" u="sng" dirty="0"/>
              <a:t>Bag-of-words model</a:t>
            </a:r>
            <a:r>
              <a:rPr lang="en-US" dirty="0"/>
              <a:t>: a simplifying representation used in natural language processing and information retrieval.</a:t>
            </a:r>
          </a:p>
          <a:p>
            <a:r>
              <a:rPr lang="en-US" dirty="0"/>
              <a:t>In order to construct a Bayesian classifier for spam detection you must somehow be able to determine the probabilities </a:t>
            </a:r>
            <a:r>
              <a:rPr lang="en-US" b="1" i="1" dirty="0"/>
              <a:t>P(x|c)</a:t>
            </a:r>
            <a:r>
              <a:rPr lang="en-US" dirty="0"/>
              <a:t> and </a:t>
            </a:r>
            <a:r>
              <a:rPr lang="en-US" b="1" i="1" dirty="0"/>
              <a:t>P(c)</a:t>
            </a:r>
            <a:r>
              <a:rPr lang="en-US" i="1" dirty="0"/>
              <a:t> </a:t>
            </a:r>
            <a:r>
              <a:rPr lang="en-US" dirty="0"/>
              <a:t>for any </a:t>
            </a:r>
            <a:r>
              <a:rPr lang="en-US" b="1" i="1" dirty="0"/>
              <a:t>x</a:t>
            </a:r>
            <a:r>
              <a:rPr lang="en-US" dirty="0"/>
              <a:t> and </a:t>
            </a:r>
            <a:r>
              <a:rPr lang="en-US" b="1" i="1" dirty="0"/>
              <a:t>c</a:t>
            </a:r>
            <a:r>
              <a:rPr lang="en-US" dirty="0"/>
              <a:t>. It is clear that you can never know them exactly, but we may estimate them from the </a:t>
            </a:r>
            <a:r>
              <a:rPr lang="en-US" i="1" dirty="0"/>
              <a:t>training data</a:t>
            </a:r>
            <a:r>
              <a:rPr lang="en-US" dirty="0"/>
              <a:t>.</a:t>
            </a:r>
          </a:p>
        </p:txBody>
      </p:sp>
    </p:spTree>
    <p:extLst>
      <p:ext uri="{BB962C8B-B14F-4D97-AF65-F5344CB8AC3E}">
        <p14:creationId xmlns:p14="http://schemas.microsoft.com/office/powerpoint/2010/main" val="331390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8F47-F457-4B65-A174-9EC7640F0802}"/>
              </a:ext>
            </a:extLst>
          </p:cNvPr>
          <p:cNvSpPr>
            <a:spLocks noGrp="1"/>
          </p:cNvSpPr>
          <p:nvPr>
            <p:ph type="title"/>
          </p:nvPr>
        </p:nvSpPr>
        <p:spPr>
          <a:xfrm>
            <a:off x="646111" y="452718"/>
            <a:ext cx="9404723" cy="1400530"/>
          </a:xfrm>
        </p:spPr>
        <p:txBody>
          <a:bodyPr/>
          <a:lstStyle/>
          <a:p>
            <a:r>
              <a:rPr lang="en-US" dirty="0"/>
              <a:t>Naïve Bayes spam filter</a:t>
            </a:r>
          </a:p>
        </p:txBody>
      </p:sp>
      <p:sp>
        <p:nvSpPr>
          <p:cNvPr id="3" name="Content Placeholder 2">
            <a:extLst>
              <a:ext uri="{FF2B5EF4-FFF2-40B4-BE49-F238E27FC236}">
                <a16:creationId xmlns:a16="http://schemas.microsoft.com/office/drawing/2014/main" id="{6BFFBC8F-AB70-4523-A800-CE08891BE0C1}"/>
              </a:ext>
            </a:extLst>
          </p:cNvPr>
          <p:cNvSpPr>
            <a:spLocks noGrp="1"/>
          </p:cNvSpPr>
          <p:nvPr>
            <p:ph idx="1"/>
          </p:nvPr>
        </p:nvSpPr>
        <p:spPr>
          <a:xfrm>
            <a:off x="1103312" y="1507958"/>
            <a:ext cx="8946541" cy="4748463"/>
          </a:xfrm>
        </p:spPr>
        <p:txBody>
          <a:bodyPr>
            <a:normAutofit lnSpcReduction="10000"/>
          </a:bodyPr>
          <a:lstStyle/>
          <a:p>
            <a:r>
              <a:rPr lang="en-US" dirty="0"/>
              <a:t>The spam filter is </a:t>
            </a:r>
            <a:r>
              <a:rPr lang="en-US" b="1" dirty="0"/>
              <a:t>trained</a:t>
            </a:r>
            <a:r>
              <a:rPr lang="en-US" dirty="0"/>
              <a:t> by manually indicating whether a new email is spam or not. </a:t>
            </a:r>
          </a:p>
          <a:p>
            <a:pPr lvl="1"/>
            <a:r>
              <a:rPr lang="en-US" dirty="0"/>
              <a:t>For all words in each training email, the filter will adjust the probabilities that each word will appear in spam or legitimate email in its database.</a:t>
            </a:r>
          </a:p>
          <a:p>
            <a:r>
              <a:rPr lang="en-US" dirty="0"/>
              <a:t>Naïve Bayes classifiers work by correlating the use of </a:t>
            </a:r>
            <a:r>
              <a:rPr lang="en-US" b="1" dirty="0"/>
              <a:t>tokens</a:t>
            </a:r>
            <a:r>
              <a:rPr lang="en-US" dirty="0"/>
              <a:t> (typically words, sometimes other things), with spam and non-spam emails and then using </a:t>
            </a:r>
            <a:r>
              <a:rPr lang="en-US" b="1" dirty="0"/>
              <a:t>Bayes' theorem </a:t>
            </a:r>
            <a:r>
              <a:rPr lang="en-US" dirty="0"/>
              <a:t>to calculate a probability that an email is or is not spam. </a:t>
            </a:r>
          </a:p>
          <a:p>
            <a:r>
              <a:rPr lang="en-US" dirty="0"/>
              <a:t>The initial training can usually be refined when wrong judgements from the software are identified (</a:t>
            </a:r>
            <a:r>
              <a:rPr lang="en-US" i="1" dirty="0"/>
              <a:t>false positives </a:t>
            </a:r>
            <a:r>
              <a:rPr lang="en-US" dirty="0"/>
              <a:t>or </a:t>
            </a:r>
            <a:r>
              <a:rPr lang="en-US" i="1" dirty="0"/>
              <a:t>false negatives</a:t>
            </a:r>
            <a:r>
              <a:rPr lang="en-US" dirty="0"/>
              <a:t>). That allows the software to dynamically adapt to the ever-evolving nature of spam. </a:t>
            </a:r>
          </a:p>
          <a:p>
            <a:r>
              <a:rPr lang="en-US" dirty="0"/>
              <a:t>Email marked as spam can then be automatically moved to a "Junk" email folder, or even deleted outright.</a:t>
            </a:r>
          </a:p>
        </p:txBody>
      </p:sp>
      <p:pic>
        <p:nvPicPr>
          <p:cNvPr id="4" name="Picture 3">
            <a:extLst>
              <a:ext uri="{FF2B5EF4-FFF2-40B4-BE49-F238E27FC236}">
                <a16:creationId xmlns:a16="http://schemas.microsoft.com/office/drawing/2014/main" id="{8FE37D6C-F2CC-44E8-81F7-B3914E0003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0167" y="5350042"/>
            <a:ext cx="2141622" cy="1427748"/>
          </a:xfrm>
          <a:prstGeom prst="rect">
            <a:avLst/>
          </a:prstGeom>
        </p:spPr>
      </p:pic>
    </p:spTree>
    <p:extLst>
      <p:ext uri="{BB962C8B-B14F-4D97-AF65-F5344CB8AC3E}">
        <p14:creationId xmlns:p14="http://schemas.microsoft.com/office/powerpoint/2010/main" val="192909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9B11-5D16-4F2A-AADB-F832EFD70E79}"/>
              </a:ext>
            </a:extLst>
          </p:cNvPr>
          <p:cNvSpPr>
            <a:spLocks noGrp="1"/>
          </p:cNvSpPr>
          <p:nvPr>
            <p:ph type="title"/>
          </p:nvPr>
        </p:nvSpPr>
        <p:spPr>
          <a:xfrm>
            <a:off x="646112" y="452718"/>
            <a:ext cx="9620836" cy="1408166"/>
          </a:xfrm>
        </p:spPr>
        <p:txBody>
          <a:bodyPr/>
          <a:lstStyle/>
          <a:p>
            <a:r>
              <a:rPr lang="en-US" sz="3200" dirty="0"/>
              <a:t>QUESTION: </a:t>
            </a:r>
            <a:r>
              <a:rPr lang="en-US" sz="3200" b="1" dirty="0"/>
              <a:t>Besides false-positives, are there down sides to Bayesian spam filtering?</a:t>
            </a:r>
          </a:p>
        </p:txBody>
      </p:sp>
      <p:sp>
        <p:nvSpPr>
          <p:cNvPr id="3" name="Content Placeholder 2">
            <a:extLst>
              <a:ext uri="{FF2B5EF4-FFF2-40B4-BE49-F238E27FC236}">
                <a16:creationId xmlns:a16="http://schemas.microsoft.com/office/drawing/2014/main" id="{74E26612-CC6E-45B3-8AE7-CEBDC57F5C6D}"/>
              </a:ext>
            </a:extLst>
          </p:cNvPr>
          <p:cNvSpPr>
            <a:spLocks noGrp="1"/>
          </p:cNvSpPr>
          <p:nvPr>
            <p:ph idx="1"/>
          </p:nvPr>
        </p:nvSpPr>
        <p:spPr/>
        <p:txBody>
          <a:bodyPr>
            <a:normAutofit fontScale="92500" lnSpcReduction="10000"/>
          </a:bodyPr>
          <a:lstStyle/>
          <a:p>
            <a:r>
              <a:rPr lang="en-US" dirty="0"/>
              <a:t>Answer: Yes!</a:t>
            </a:r>
          </a:p>
          <a:p>
            <a:r>
              <a:rPr lang="en-US" dirty="0"/>
              <a:t>Depending on the implementation, Bayesian spam filtering may be susceptible to </a:t>
            </a:r>
            <a:r>
              <a:rPr lang="en-US" b="1" dirty="0"/>
              <a:t>Bayesian poisoning</a:t>
            </a:r>
            <a:r>
              <a:rPr lang="en-US" dirty="0"/>
              <a:t>, which can degrade the effectiveness of spam filters that rely on Bayesian filtering.</a:t>
            </a:r>
          </a:p>
          <a:p>
            <a:pPr lvl="1"/>
            <a:r>
              <a:rPr lang="en-US" dirty="0"/>
              <a:t>A spammer practicing Bayesian poisoning will send out emails with large amounts of legitimate text (gathered from legitimate news or literary sources).</a:t>
            </a:r>
          </a:p>
          <a:p>
            <a:r>
              <a:rPr lang="en-US" dirty="0"/>
              <a:t>Another technique used to try to defeat Bayesian spam filters is to replace text with pictures, either directly included or linked. The whole text of the message, or some part of it, is replaced with a picture where the same text is "drawn". </a:t>
            </a:r>
          </a:p>
          <a:p>
            <a:pPr lvl="1"/>
            <a:r>
              <a:rPr lang="en-US" dirty="0"/>
              <a:t>A solution used by Google in its Gmail email system is to perform an </a:t>
            </a:r>
            <a:r>
              <a:rPr lang="en-US" b="1" dirty="0"/>
              <a:t>OCR</a:t>
            </a:r>
            <a:r>
              <a:rPr lang="en-US" dirty="0"/>
              <a:t> (</a:t>
            </a:r>
            <a:r>
              <a:rPr lang="en-US" b="1" dirty="0"/>
              <a:t>Optical Character Recognition</a:t>
            </a:r>
            <a:r>
              <a:rPr lang="en-US" dirty="0"/>
              <a:t>) on every mid- to large-size image, analyzing the text inside.</a:t>
            </a:r>
          </a:p>
        </p:txBody>
      </p:sp>
    </p:spTree>
    <p:extLst>
      <p:ext uri="{BB962C8B-B14F-4D97-AF65-F5344CB8AC3E}">
        <p14:creationId xmlns:p14="http://schemas.microsoft.com/office/powerpoint/2010/main" val="1735886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5DA2-902F-4B96-8909-44C5F2BE46B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2AE1FFE-DAF7-4E3D-BA48-40735B86C36D}"/>
              </a:ext>
            </a:extLst>
          </p:cNvPr>
          <p:cNvSpPr>
            <a:spLocks noGrp="1"/>
          </p:cNvSpPr>
          <p:nvPr>
            <p:ph idx="1"/>
          </p:nvPr>
        </p:nvSpPr>
        <p:spPr/>
        <p:txBody>
          <a:bodyPr/>
          <a:lstStyle/>
          <a:p>
            <a:r>
              <a:rPr lang="en-US" i="1" dirty="0"/>
              <a:t>Building a Spam Filter from Scratch Using Machine Learning — Machine Learning Easy and Fun:</a:t>
            </a:r>
            <a:br>
              <a:rPr lang="en-US" dirty="0"/>
            </a:br>
            <a:r>
              <a:rPr lang="en-US" sz="1800" dirty="0">
                <a:hlinkClick r:id="rId2"/>
              </a:rPr>
              <a:t>https://medium.com/analytics-vidhya/building-a-spam-filter-from-scratch-using-machine-learning-fc58b178ea56</a:t>
            </a:r>
            <a:endParaRPr lang="en-US" sz="1800" dirty="0"/>
          </a:p>
          <a:p>
            <a:r>
              <a:rPr lang="en-US" i="1" dirty="0"/>
              <a:t>Machine Learning Techniques in Spam Filtering:</a:t>
            </a:r>
            <a:r>
              <a:rPr lang="en-US" dirty="0"/>
              <a:t> </a:t>
            </a:r>
            <a:r>
              <a:rPr lang="en-US" sz="1800" dirty="0">
                <a:hlinkClick r:id="rId3"/>
              </a:rPr>
              <a:t>https://pdfs.semanticscholar.org/1ef7/d60e44998647847ca0636551eb0aaa9fa20e.pdf?_ga=2.18958264.1045223485.1554907544-23983939.1554907544</a:t>
            </a:r>
            <a:endParaRPr lang="en-US" sz="1800" dirty="0"/>
          </a:p>
          <a:p>
            <a:r>
              <a:rPr lang="en-US" i="1" dirty="0"/>
              <a:t>Machine Learning Methods for Spam E-mail Classification:</a:t>
            </a:r>
            <a:r>
              <a:rPr lang="en-US" dirty="0"/>
              <a:t> </a:t>
            </a:r>
            <a:r>
              <a:rPr lang="en-US" sz="1800" dirty="0">
                <a:hlinkClick r:id="rId4"/>
              </a:rPr>
              <a:t>http://airccse.org/journal/jcsit/0211ijcsit12.pdf</a:t>
            </a:r>
            <a:endParaRPr lang="en-US" sz="1800" dirty="0"/>
          </a:p>
          <a:p>
            <a:r>
              <a:rPr lang="en-US" i="1" dirty="0"/>
              <a:t>Naive Bayes for Machine Learning:</a:t>
            </a:r>
            <a:br>
              <a:rPr lang="en-US" i="1" dirty="0"/>
            </a:br>
            <a:r>
              <a:rPr lang="en-US" sz="1800" i="1" dirty="0">
                <a:hlinkClick r:id="rId5"/>
              </a:rPr>
              <a:t>https://machinelearningmastery.com/naive-bayes-for-machine-learning/</a:t>
            </a:r>
            <a:r>
              <a:rPr lang="en-US" sz="1800" i="1" dirty="0"/>
              <a:t> </a:t>
            </a:r>
            <a:endParaRPr lang="en-US" i="1" dirty="0"/>
          </a:p>
        </p:txBody>
      </p:sp>
    </p:spTree>
    <p:extLst>
      <p:ext uri="{BB962C8B-B14F-4D97-AF65-F5344CB8AC3E}">
        <p14:creationId xmlns:p14="http://schemas.microsoft.com/office/powerpoint/2010/main" val="858318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86</TotalTime>
  <Words>585</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Naïve Bayes – A Machine Learning Technique in Spam Filtering </vt:lpstr>
      <vt:lpstr>Bayesian Classification –  Bayes’ Theorem</vt:lpstr>
      <vt:lpstr>The Naïve Bayes classifier</vt:lpstr>
      <vt:lpstr>Naïve Bayes spam filter</vt:lpstr>
      <vt:lpstr>QUESTION: Besides false-positives, are there down sides to Bayesian spam filtering?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Naïve Bayes – A Machine Learning Technique in Spam Filtering </dc:title>
  <dc:creator>Brandon D.</dc:creator>
  <cp:lastModifiedBy>Brandon D.</cp:lastModifiedBy>
  <cp:revision>3</cp:revision>
  <dcterms:created xsi:type="dcterms:W3CDTF">2019-04-10T18:40:09Z</dcterms:created>
  <dcterms:modified xsi:type="dcterms:W3CDTF">2019-04-10T22:43:57Z</dcterms:modified>
</cp:coreProperties>
</file>