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  <p:embeddedFont>
      <p:font typeface="Lato Light"/>
      <p:regular r:id="rId29"/>
      <p:bold r:id="rId30"/>
      <p:italic r:id="rId31"/>
      <p:boldItalic r:id="rId32"/>
    </p:embeddedFont>
    <p:embeddedFont>
      <p:font typeface="Raleway Light"/>
      <p:regular r:id="rId33"/>
      <p:bold r:id="rId34"/>
      <p:italic r:id="rId35"/>
      <p:boldItalic r:id="rId36"/>
    </p:embeddedFont>
    <p:embeddedFont>
      <p:font typeface="Lato Black"/>
      <p:bold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Light-italic.fntdata"/><Relationship Id="rId30" Type="http://schemas.openxmlformats.org/officeDocument/2006/relationships/font" Target="fonts/LatoLight-bold.fntdata"/><Relationship Id="rId11" Type="http://schemas.openxmlformats.org/officeDocument/2006/relationships/slide" Target="slides/slide6.xml"/><Relationship Id="rId33" Type="http://schemas.openxmlformats.org/officeDocument/2006/relationships/font" Target="fonts/RalewayLight-regular.fntdata"/><Relationship Id="rId10" Type="http://schemas.openxmlformats.org/officeDocument/2006/relationships/slide" Target="slides/slide5.xml"/><Relationship Id="rId32" Type="http://schemas.openxmlformats.org/officeDocument/2006/relationships/font" Target="fonts/LatoLight-boldItalic.fntdata"/><Relationship Id="rId13" Type="http://schemas.openxmlformats.org/officeDocument/2006/relationships/slide" Target="slides/slide8.xml"/><Relationship Id="rId35" Type="http://schemas.openxmlformats.org/officeDocument/2006/relationships/font" Target="fonts/RalewayLight-italic.fntdata"/><Relationship Id="rId12" Type="http://schemas.openxmlformats.org/officeDocument/2006/relationships/slide" Target="slides/slide7.xml"/><Relationship Id="rId34" Type="http://schemas.openxmlformats.org/officeDocument/2006/relationships/font" Target="fonts/RalewayLight-bold.fntdata"/><Relationship Id="rId15" Type="http://schemas.openxmlformats.org/officeDocument/2006/relationships/slide" Target="slides/slide10.xml"/><Relationship Id="rId37" Type="http://schemas.openxmlformats.org/officeDocument/2006/relationships/font" Target="fonts/LatoBlack-bold.fntdata"/><Relationship Id="rId14" Type="http://schemas.openxmlformats.org/officeDocument/2006/relationships/slide" Target="slides/slide9.xml"/><Relationship Id="rId36" Type="http://schemas.openxmlformats.org/officeDocument/2006/relationships/font" Target="fonts/RalewayLigh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LatoBlack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73e7fdb73_4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73e7fdb73_4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9c261670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9c261670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73e7fdb73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73e7fdb73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9e3626c2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9e3626c2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73e7fdb7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73e7fdb7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73e7fdb73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73e7fdb73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66700" lvl="0" marL="4572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Lato"/>
              <a:buChar char="●"/>
            </a:pPr>
            <a:r>
              <a:rPr lang="en" sz="600">
                <a:solidFill>
                  <a:srgbClr val="3B3838"/>
                </a:solidFill>
                <a:latin typeface="Verdana"/>
                <a:ea typeface="Verdana"/>
                <a:cs typeface="Verdana"/>
                <a:sym typeface="Verdana"/>
              </a:rPr>
              <a:t>To continue to develop with caution for a sensitive subject--- Mental health applications require good precision</a:t>
            </a:r>
            <a:endParaRPr sz="600">
              <a:solidFill>
                <a:srgbClr val="3B383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67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B3838"/>
              </a:buClr>
              <a:buSzPts val="600"/>
              <a:buFont typeface="Verdana"/>
              <a:buChar char="●"/>
            </a:pPr>
            <a:r>
              <a:rPr lang="en" sz="600">
                <a:solidFill>
                  <a:srgbClr val="3B3838"/>
                </a:solidFill>
                <a:latin typeface="Verdana"/>
                <a:ea typeface="Verdana"/>
                <a:cs typeface="Verdana"/>
                <a:sym typeface="Verdana"/>
              </a:rPr>
              <a:t>Emotional and personal topics are often more vulnerable to frustration meaning each decision made is crucial for a good user experience; Some designed were inspired by pre-existing methods and UX; The application to served more as a translator rather than a support group.</a:t>
            </a:r>
            <a:endParaRPr sz="600">
              <a:solidFill>
                <a:srgbClr val="3B383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667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3B3838"/>
              </a:buClr>
              <a:buSzPts val="600"/>
              <a:buFont typeface="Verdana"/>
              <a:buChar char="●"/>
            </a:pPr>
            <a:r>
              <a:rPr lang="en" sz="600">
                <a:solidFill>
                  <a:srgbClr val="3B3838"/>
                </a:solidFill>
                <a:latin typeface="Verdana"/>
                <a:ea typeface="Verdana"/>
                <a:cs typeface="Verdana"/>
                <a:sym typeface="Verdana"/>
              </a:rPr>
              <a:t>A stronger relationship between the developers and the psychologists that they pull from will help to create a stronger bond between the application and the user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9c261670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9c261670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73e7fdb7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73e7fdb7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9e3626c2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9e3626c2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73e7fdb7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73e7fdb7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9c261670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9c261670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73e7fdb73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73e7fdb7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73e7fdb73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73e7fdb73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73e7fdb73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73e7fdb73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xd.adobe.com/view/6f7a870f-8d11-4d16-7265-04fb61733c66-194b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UX Presentation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 Ahmadjan Ataniyazov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Eian Prinsen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Joseph Gray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Heather Rohr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</a:rPr>
              <a:t>Tina Gada</a:t>
            </a:r>
            <a:endParaRPr sz="1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727800" y="621300"/>
            <a:ext cx="7688400" cy="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729325" y="3588775"/>
            <a:ext cx="3774300" cy="14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Task 2 required participants to complete the mental-health survey and took the lower time to complete (mean = 65 seconds) than our target (90 seconds). </a:t>
            </a:r>
            <a:endParaRPr/>
          </a:p>
        </p:txBody>
      </p:sp>
      <p:sp>
        <p:nvSpPr>
          <p:cNvPr id="149" name="Google Shape;149;p22"/>
          <p:cNvSpPr txBox="1"/>
          <p:nvPr>
            <p:ph idx="2" type="body"/>
          </p:nvPr>
        </p:nvSpPr>
        <p:spPr>
          <a:xfrm>
            <a:off x="4641900" y="3588675"/>
            <a:ext cx="3774300" cy="14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However, completion times ranged from 1 to 9 seconds (mean = 3.4 seconds) on Task 1 which is less than our target time (10 seconds).</a:t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387" y="1289747"/>
            <a:ext cx="7871226" cy="1980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797700" y="280202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/>
              <a:t>ost of the participants (</a:t>
            </a:r>
            <a:r>
              <a:rPr b="1" lang="en"/>
              <a:t>72%</a:t>
            </a:r>
            <a:r>
              <a:rPr lang="en"/>
              <a:t>) satisfied that Task 1 (Logging In) was easy to use.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 majority of the participants (</a:t>
            </a:r>
            <a:r>
              <a:rPr b="1" lang="en"/>
              <a:t>96%</a:t>
            </a:r>
            <a:r>
              <a:rPr lang="en"/>
              <a:t>) satisfied with Task 2 (Taking Survey). </a:t>
            </a:r>
            <a:endParaRPr/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3675" y="596450"/>
            <a:ext cx="5022530" cy="22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>
            <p:ph idx="2" type="body"/>
          </p:nvPr>
        </p:nvSpPr>
        <p:spPr>
          <a:xfrm>
            <a:off x="4641904" y="280202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were </a:t>
            </a:r>
            <a:r>
              <a:rPr b="1" lang="en"/>
              <a:t>75% </a:t>
            </a:r>
            <a:r>
              <a:rPr lang="en"/>
              <a:t>satisfaction rate for viewing results task.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Approximately half of our participants (</a:t>
            </a:r>
            <a:r>
              <a:rPr b="1" lang="en"/>
              <a:t>59%</a:t>
            </a:r>
            <a:r>
              <a:rPr lang="en"/>
              <a:t>) satisfied having experience with breathing exercise task.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85% </a:t>
            </a:r>
            <a:r>
              <a:rPr lang="en"/>
              <a:t>of satisfaction rate occurred in finding a specialist task.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 txBox="1"/>
          <p:nvPr>
            <p:ph type="title"/>
          </p:nvPr>
        </p:nvSpPr>
        <p:spPr>
          <a:xfrm>
            <a:off x="727800" y="621300"/>
            <a:ext cx="7688400" cy="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075" y="2945075"/>
            <a:ext cx="6175634" cy="212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2855" y="755412"/>
            <a:ext cx="2929090" cy="218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/>
          <p:nvPr>
            <p:ph type="title"/>
          </p:nvPr>
        </p:nvSpPr>
        <p:spPr>
          <a:xfrm>
            <a:off x="727800" y="621300"/>
            <a:ext cx="7688400" cy="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71" name="Google Shape;171;p25"/>
          <p:cNvSpPr txBox="1"/>
          <p:nvPr/>
        </p:nvSpPr>
        <p:spPr>
          <a:xfrm>
            <a:off x="767850" y="1672425"/>
            <a:ext cx="7688700" cy="27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rgbClr val="3B3838"/>
                </a:solidFill>
                <a:latin typeface="Lato"/>
                <a:ea typeface="Lato"/>
                <a:cs typeface="Lato"/>
                <a:sym typeface="Lato"/>
              </a:rPr>
              <a:t>From our study, two common issues for our users stood out:</a:t>
            </a:r>
            <a:endParaRPr i="1" sz="1300">
              <a:solidFill>
                <a:srgbClr val="3B383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just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Lato"/>
              <a:buAutoNum type="arabicPeriod"/>
            </a:pPr>
            <a:r>
              <a:rPr b="1" lang="en" sz="1300">
                <a:solidFill>
                  <a:srgbClr val="3B3838"/>
                </a:solidFill>
                <a:latin typeface="Lato"/>
                <a:ea typeface="Lato"/>
                <a:cs typeface="Lato"/>
                <a:sym typeface="Lato"/>
              </a:rPr>
              <a:t>The results section wasn’t clearly defined</a:t>
            </a:r>
            <a:endParaRPr b="1" sz="1300">
              <a:solidFill>
                <a:srgbClr val="3B3838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300"/>
              <a:buFont typeface="Lato"/>
              <a:buAutoNum type="arabicPeriod"/>
            </a:pPr>
            <a:r>
              <a:rPr b="1" lang="en" sz="1300">
                <a:solidFill>
                  <a:srgbClr val="3B3838"/>
                </a:solidFill>
                <a:latin typeface="Lato"/>
                <a:ea typeface="Lato"/>
                <a:cs typeface="Lato"/>
                <a:sym typeface="Lato"/>
              </a:rPr>
              <a:t>The “Breathing Exercises” did not work properly for most users</a:t>
            </a:r>
            <a:endParaRPr b="1" sz="1300">
              <a:solidFill>
                <a:srgbClr val="3B383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3B383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rgbClr val="3B3838"/>
                </a:solidFill>
                <a:latin typeface="Lato"/>
                <a:ea typeface="Lato"/>
                <a:cs typeface="Lato"/>
                <a:sym typeface="Lato"/>
              </a:rPr>
              <a:t>While the number of issues present was low, the issues noticed are key features of the application and will be adjusted to improve the user </a:t>
            </a:r>
            <a:r>
              <a:rPr lang="en" sz="1300">
                <a:solidFill>
                  <a:srgbClr val="3B3838"/>
                </a:solidFill>
                <a:latin typeface="Lato"/>
                <a:ea typeface="Lato"/>
                <a:cs typeface="Lato"/>
                <a:sym typeface="Lato"/>
              </a:rPr>
              <a:t>experience.</a:t>
            </a:r>
            <a:r>
              <a:rPr lang="en" sz="1300">
                <a:solidFill>
                  <a:srgbClr val="3B383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300">
              <a:solidFill>
                <a:srgbClr val="3B38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52075" y="0"/>
            <a:ext cx="7605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Development</a:t>
            </a:r>
            <a:endParaRPr/>
          </a:p>
        </p:txBody>
      </p:sp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5459675" y="2231275"/>
            <a:ext cx="3612300" cy="23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78" name="Google Shape;178;p26"/>
          <p:cNvSpPr txBox="1"/>
          <p:nvPr>
            <p:ph idx="1" type="body"/>
          </p:nvPr>
        </p:nvSpPr>
        <p:spPr>
          <a:xfrm>
            <a:off x="802475" y="1554500"/>
            <a:ext cx="46572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lang="en" sz="1400"/>
              <a:t>Clear and concise affordances on each page</a:t>
            </a:r>
            <a:endParaRPr sz="1400"/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Improve “Breathing Exercise” experience</a:t>
            </a:r>
            <a:endParaRPr sz="1400"/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Improve understanding of results and graphs</a:t>
            </a:r>
            <a:endParaRPr sz="1400"/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Deeper connections with professional support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84" name="Google Shape;184;p27"/>
          <p:cNvSpPr txBox="1"/>
          <p:nvPr>
            <p:ph idx="1" type="body"/>
          </p:nvPr>
        </p:nvSpPr>
        <p:spPr>
          <a:xfrm>
            <a:off x="774700" y="582825"/>
            <a:ext cx="7505700" cy="43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3838"/>
                </a:solidFill>
                <a:latin typeface="Verdana"/>
                <a:ea typeface="Verdana"/>
                <a:cs typeface="Verdana"/>
                <a:sym typeface="Verdana"/>
              </a:rPr>
              <a:t>Personal topics dealing with mental health is a sensitive subject for most.</a:t>
            </a:r>
            <a:endParaRPr sz="1200">
              <a:solidFill>
                <a:srgbClr val="3B383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3838"/>
                </a:solidFill>
                <a:latin typeface="Verdana"/>
                <a:ea typeface="Verdana"/>
                <a:cs typeface="Verdana"/>
                <a:sym typeface="Verdana"/>
              </a:rPr>
              <a:t>In order to create a enjoyable user experience it’s crucial that we create an interface that is both comfortable to use and stress free.</a:t>
            </a:r>
            <a:endParaRPr sz="1200">
              <a:solidFill>
                <a:srgbClr val="3B383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B383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B3838"/>
                </a:solidFill>
                <a:latin typeface="Verdana"/>
                <a:ea typeface="Verdana"/>
                <a:cs typeface="Verdana"/>
                <a:sym typeface="Verdana"/>
              </a:rPr>
              <a:t>As we continue to develop we need to create a relationship between developers and mental health experts to create a consistent experience for users.</a:t>
            </a:r>
            <a:endParaRPr sz="1200">
              <a:solidFill>
                <a:srgbClr val="3B383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3B3838"/>
                </a:solidFill>
                <a:latin typeface="Verdana"/>
                <a:ea typeface="Verdana"/>
                <a:cs typeface="Verdana"/>
                <a:sym typeface="Verdana"/>
              </a:rPr>
              <a:t>We strive to create an experience that doesn’t simple translate results, but serves as a support group for our users.</a:t>
            </a:r>
            <a:endParaRPr sz="1200">
              <a:solidFill>
                <a:srgbClr val="3B383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7688700" cy="6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Society has seen a general increase in reported mental health issues. People are now more than ever aware of their own mental health, and are given the opportunities to get help.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2867650"/>
            <a:ext cx="7688700" cy="6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Technology is a useful self help tool for users to help improve their mental health.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727650" y="3504025"/>
            <a:ext cx="7688700" cy="9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aim was to create an application that allows our users to test anxiety levels along with other mental health issues, and provide them with support options.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ctrTitle"/>
          </p:nvPr>
        </p:nvSpPr>
        <p:spPr>
          <a:xfrm>
            <a:off x="0" y="-149825"/>
            <a:ext cx="7688100" cy="8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Executive Summary</a:t>
            </a:r>
            <a:endParaRPr/>
          </a:p>
        </p:txBody>
      </p:sp>
      <p:sp>
        <p:nvSpPr>
          <p:cNvPr id="101" name="Google Shape;101;p15"/>
          <p:cNvSpPr txBox="1"/>
          <p:nvPr>
            <p:ph idx="1" type="subTitle"/>
          </p:nvPr>
        </p:nvSpPr>
        <p:spPr>
          <a:xfrm>
            <a:off x="727950" y="1485900"/>
            <a:ext cx="76881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B3838"/>
                </a:solidFill>
                <a:latin typeface="Lato Black"/>
                <a:ea typeface="Lato Black"/>
                <a:cs typeface="Lato Black"/>
                <a:sym typeface="Lato Black"/>
              </a:rPr>
              <a:t>Problem statement: </a:t>
            </a:r>
            <a:endParaRPr sz="1300">
              <a:solidFill>
                <a:srgbClr val="3B3838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B3838"/>
                </a:solidFill>
              </a:rPr>
              <a:t>CY Technologies Inc. came to us with the following problem </a:t>
            </a:r>
            <a:endParaRPr sz="1300">
              <a:solidFill>
                <a:srgbClr val="3B3838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B3838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rgbClr val="3B3838"/>
                </a:solidFill>
              </a:rPr>
              <a:t>“</a:t>
            </a:r>
            <a:r>
              <a:rPr lang="en" sz="1300">
                <a:solidFill>
                  <a:srgbClr val="3B3838"/>
                </a:solidFill>
                <a:latin typeface="Lato Light"/>
                <a:ea typeface="Lato Light"/>
                <a:cs typeface="Lato Light"/>
                <a:sym typeface="Lato Light"/>
              </a:rPr>
              <a:t>Create an app that allows individuals to screen for symptoms of four common mental health issues: </a:t>
            </a:r>
            <a:r>
              <a:rPr b="1" lang="en" sz="1300">
                <a:solidFill>
                  <a:srgbClr val="3B3838"/>
                </a:solidFill>
              </a:rPr>
              <a:t>depression, anxiety, post-traumatic stress, </a:t>
            </a:r>
            <a:r>
              <a:rPr lang="en" sz="1300">
                <a:solidFill>
                  <a:srgbClr val="3B3838"/>
                </a:solidFill>
                <a:latin typeface="Lato Light"/>
                <a:ea typeface="Lato Light"/>
                <a:cs typeface="Lato Light"/>
                <a:sym typeface="Lato Light"/>
              </a:rPr>
              <a:t>and </a:t>
            </a:r>
            <a:r>
              <a:rPr b="1" lang="en" sz="1300">
                <a:solidFill>
                  <a:srgbClr val="3B3838"/>
                </a:solidFill>
              </a:rPr>
              <a:t>alcohol problems.</a:t>
            </a:r>
            <a:r>
              <a:rPr lang="en" sz="1300">
                <a:solidFill>
                  <a:srgbClr val="3B3838"/>
                </a:solidFill>
                <a:latin typeface="Lato Light"/>
                <a:ea typeface="Lato Light"/>
                <a:cs typeface="Lato Light"/>
                <a:sym typeface="Lato Light"/>
              </a:rPr>
              <a:t> Users complete validated measurement instruments Based on users’ scores, the app provides two recommendations:- Direct users to brief mindfulness-based breathing exercises - Connect users to mental health providers near them The app should also enable users to monitor their progress over time - They can complete the self-assessments multiple times - Users should be able to access and share their progress report.”</a:t>
            </a:r>
            <a:endParaRPr sz="13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30000" y="1318650"/>
            <a:ext cx="3300900" cy="7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TL;DR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721225" y="2040450"/>
            <a:ext cx="7798800" cy="25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Create an app that measures common mental health issues and supports the user by tracking progress, maintaining their health and finding the proper support.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Executive Summary </a:t>
            </a:r>
            <a:r>
              <a:rPr b="0" lang="en" sz="1800">
                <a:latin typeface="Raleway Light"/>
                <a:ea typeface="Raleway Light"/>
                <a:cs typeface="Raleway Light"/>
                <a:sym typeface="Raleway Light"/>
              </a:rPr>
              <a:t>Cont.</a:t>
            </a:r>
            <a:endParaRPr b="0" sz="1800"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729450" y="2078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/>
              <a:t>We experienced a few challenges when developing this product,</a:t>
            </a:r>
            <a:endParaRPr sz="1500"/>
          </a:p>
        </p:txBody>
      </p:sp>
      <p:sp>
        <p:nvSpPr>
          <p:cNvPr id="114" name="Google Shape;114;p17"/>
          <p:cNvSpPr txBox="1"/>
          <p:nvPr/>
        </p:nvSpPr>
        <p:spPr>
          <a:xfrm>
            <a:off x="729450" y="2898825"/>
            <a:ext cx="76887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First</a:t>
            </a:r>
            <a:r>
              <a:rPr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,  the subject matter of mental health makes testing the product somewhat difficult.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729450" y="3611550"/>
            <a:ext cx="77448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Second, </a:t>
            </a:r>
            <a:r>
              <a:rPr lang="en"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working collaboratively to find solutions proved a to be a challenge.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0" y="-434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Product</a:t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21375"/>
            <a:ext cx="3857625" cy="339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2900" y="981375"/>
            <a:ext cx="4829175" cy="3180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ctrTitle"/>
          </p:nvPr>
        </p:nvSpPr>
        <p:spPr>
          <a:xfrm>
            <a:off x="62700" y="-1253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Hi-Fidelity Prototype</a:t>
            </a:r>
            <a:endParaRPr/>
          </a:p>
        </p:txBody>
      </p:sp>
      <p:sp>
        <p:nvSpPr>
          <p:cNvPr id="128" name="Google Shape;128;p19"/>
          <p:cNvSpPr txBox="1"/>
          <p:nvPr>
            <p:ph idx="1" type="subTitle"/>
          </p:nvPr>
        </p:nvSpPr>
        <p:spPr>
          <a:xfrm>
            <a:off x="534400" y="1489375"/>
            <a:ext cx="7688100" cy="20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hi-fi prototype: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https://xd.adobe.com/view/6f7a870f-8d11-4d16-7265-04fb61733c66-194b/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729450" y="564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Methodology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560725" y="1415100"/>
            <a:ext cx="7857300" cy="29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aim of this usability test was to test the measure of </a:t>
            </a:r>
            <a:r>
              <a:rPr lang="en"/>
              <a:t>efficiency</a:t>
            </a:r>
            <a:r>
              <a:rPr lang="en"/>
              <a:t>, effectiveness, and satisfaction of the product based on industry standards of UX metrics.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The prototype testing was broken down to five main tasks with subtasks:</a:t>
            </a:r>
            <a:endParaRPr b="1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Log in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Complete survey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View and share results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Complete breathing </a:t>
            </a:r>
            <a:r>
              <a:rPr lang="en" sz="1200"/>
              <a:t>exercise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Find a specialist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/>
              <a:t>The results were measured using </a:t>
            </a:r>
            <a:r>
              <a:rPr b="1" i="1" lang="en"/>
              <a:t>task completion time</a:t>
            </a:r>
            <a:r>
              <a:rPr i="1" lang="en"/>
              <a:t>,</a:t>
            </a:r>
            <a:r>
              <a:rPr b="1" i="1" lang="en"/>
              <a:t> self-reported satisfaction rate</a:t>
            </a:r>
            <a:r>
              <a:rPr i="1" lang="en"/>
              <a:t>,</a:t>
            </a:r>
            <a:r>
              <a:rPr b="1" i="1" lang="en"/>
              <a:t> </a:t>
            </a:r>
            <a:r>
              <a:rPr i="1" lang="en"/>
              <a:t>and </a:t>
            </a:r>
            <a:r>
              <a:rPr b="1" i="1" lang="en"/>
              <a:t>task completion rate.</a:t>
            </a:r>
            <a:endParaRPr b="1"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727800" y="621300"/>
            <a:ext cx="7688400" cy="5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8951" y="1195700"/>
            <a:ext cx="6787248" cy="1886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727800" y="3208275"/>
            <a:ext cx="3774300" cy="18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participants successfully completed Task 1 - logging in to the app and Task 2 - completing the survey.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 </a:t>
            </a:r>
            <a:r>
              <a:rPr lang="en"/>
              <a:t>completion</a:t>
            </a:r>
            <a:r>
              <a:rPr lang="en"/>
              <a:t> rate for </a:t>
            </a:r>
            <a:r>
              <a:rPr lang="en"/>
              <a:t>Task 3 - viewing the results is 70%,  some are partially completed. </a:t>
            </a:r>
            <a:endParaRPr/>
          </a:p>
        </p:txBody>
      </p:sp>
      <p:sp>
        <p:nvSpPr>
          <p:cNvPr id="142" name="Google Shape;142;p21"/>
          <p:cNvSpPr txBox="1"/>
          <p:nvPr>
            <p:ph idx="2" type="body"/>
          </p:nvPr>
        </p:nvSpPr>
        <p:spPr>
          <a:xfrm>
            <a:off x="4641900" y="3208325"/>
            <a:ext cx="3774300" cy="18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couldn’t complete Task 4 - breathing exercise, the completion rate is 50%.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80% were able to complete Task 5 - finding a specialist.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