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Lst>
  <p:sldSz cy="5143500" cx="9144000"/>
  <p:notesSz cx="6858000" cy="9144000"/>
  <p:embeddedFontLst>
    <p:embeddedFont>
      <p:font typeface="Playfair Display"/>
      <p:regular r:id="rId82"/>
      <p:bold r:id="rId83"/>
      <p:italic r:id="rId84"/>
      <p:boldItalic r:id="rId85"/>
    </p:embeddedFont>
    <p:embeddedFont>
      <p:font typeface="Montserrat"/>
      <p:regular r:id="rId86"/>
      <p:bold r:id="rId87"/>
      <p:italic r:id="rId88"/>
      <p:boldItalic r:id="rId89"/>
    </p:embeddedFont>
    <p:embeddedFont>
      <p:font typeface="Oswald"/>
      <p:regular r:id="rId90"/>
      <p:bold r:id="rId91"/>
    </p:embeddedFont>
    <p:embeddedFont>
      <p:font typeface="Source Sans Pro"/>
      <p:regular r:id="rId92"/>
      <p:bold r:id="rId93"/>
      <p:italic r:id="rId94"/>
      <p:boldItalic r:id="rId95"/>
    </p:embeddedFont>
    <p:embeddedFont>
      <p:font typeface="Open Sans"/>
      <p:regular r:id="rId96"/>
      <p:bold r:id="rId97"/>
      <p:italic r:id="rId98"/>
      <p:boldItalic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458834E-8E54-4644-89DF-0B12AB3BC416}">
  <a:tblStyle styleId="{1458834E-8E54-4644-89DF-0B12AB3BC41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B760C32-F523-415D-AB66-BDCE839B0EB2}"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SourceSansPro-boldItalic.fntdata"/><Relationship Id="rId94" Type="http://schemas.openxmlformats.org/officeDocument/2006/relationships/font" Target="fonts/SourceSansPro-italic.fntdata"/><Relationship Id="rId97" Type="http://schemas.openxmlformats.org/officeDocument/2006/relationships/font" Target="fonts/OpenSans-bold.fntdata"/><Relationship Id="rId96" Type="http://schemas.openxmlformats.org/officeDocument/2006/relationships/font" Target="fonts/OpenSans-regular.fntdata"/><Relationship Id="rId11" Type="http://schemas.openxmlformats.org/officeDocument/2006/relationships/slide" Target="slides/slide5.xml"/><Relationship Id="rId99" Type="http://schemas.openxmlformats.org/officeDocument/2006/relationships/font" Target="fonts/OpenSans-boldItalic.fntdata"/><Relationship Id="rId10" Type="http://schemas.openxmlformats.org/officeDocument/2006/relationships/slide" Target="slides/slide4.xml"/><Relationship Id="rId98" Type="http://schemas.openxmlformats.org/officeDocument/2006/relationships/font" Target="fonts/OpenSans-italic.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Oswald-bold.fntdata"/><Relationship Id="rId90" Type="http://schemas.openxmlformats.org/officeDocument/2006/relationships/font" Target="fonts/Oswald-regular.fntdata"/><Relationship Id="rId93" Type="http://schemas.openxmlformats.org/officeDocument/2006/relationships/font" Target="fonts/SourceSansPro-bold.fntdata"/><Relationship Id="rId92" Type="http://schemas.openxmlformats.org/officeDocument/2006/relationships/font" Target="fonts/SourceSansPro-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PlayfairDisplay-italic.fntdata"/><Relationship Id="rId83" Type="http://schemas.openxmlformats.org/officeDocument/2006/relationships/font" Target="fonts/PlayfairDisplay-bold.fntdata"/><Relationship Id="rId86" Type="http://schemas.openxmlformats.org/officeDocument/2006/relationships/font" Target="fonts/Montserrat-regular.fntdata"/><Relationship Id="rId85" Type="http://schemas.openxmlformats.org/officeDocument/2006/relationships/font" Target="fonts/PlayfairDisplay-boldItalic.fntdata"/><Relationship Id="rId88" Type="http://schemas.openxmlformats.org/officeDocument/2006/relationships/font" Target="fonts/Montserrat-italic.fntdata"/><Relationship Id="rId87" Type="http://schemas.openxmlformats.org/officeDocument/2006/relationships/font" Target="fonts/Montserrat-bold.fntdata"/><Relationship Id="rId89" Type="http://schemas.openxmlformats.org/officeDocument/2006/relationships/font" Target="fonts/Montserrat-boldItalic.fntdata"/><Relationship Id="rId80" Type="http://schemas.openxmlformats.org/officeDocument/2006/relationships/slide" Target="slides/slide74.xml"/><Relationship Id="rId82" Type="http://schemas.openxmlformats.org/officeDocument/2006/relationships/font" Target="fonts/PlayfairDisplay-regular.fntdata"/><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3c5894cab8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3c5894cab8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3c5894ca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3c5894ca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3c5894cab8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3c5894cab8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3c5894cab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3c5894cab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3c5894cab8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3c5894cab8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3c5894cab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3c5894cab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3c5894cab8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3c5894cab8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3c5894cab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3c5894cab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3c5894cab8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3c5894cab8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3c5894cab8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3c5894cab8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3c5894cab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3c5894cab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3c5894cab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3c5894cab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3c5894cab8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3c5894cab8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3c5894cab8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3c5894cab8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3c5894cab8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3c5894cab8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3c5894cab8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3c5894cab8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3c5894cab8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3c5894cab8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3c5894cab8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3c5894cab8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3c5894cab8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3c5894cab8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3c5894cab8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3c5894cab8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3c5894cab8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3c5894cab8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3c5894cab8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3c5894cab8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3c5894cab8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3c5894cab8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3c60bb2909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3c60bb2909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3c5894cab8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3c5894cab8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3c60bb2909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3c60bb2909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3c60bb2909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3c60bb2909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3c60bb2909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3c60bb2909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3c60bb2909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3c60bb2909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3c60bb2909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3c60bb2909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3c60bb2909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3c60bb2909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3c60bb2909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3c60bb2909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3c1bf75c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3c1bf75c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3c5894cab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3c5894cab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3c60bb2909_1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3c60bb2909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3c60bb2909_1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3c60bb2909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3c60bb2909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3c60bb2909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3c60bb2909_1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3c60bb2909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3c60bb2909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3c60bb2909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3c60bb2909_1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3c60bb2909_1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3c60bb2909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3c60bb2909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3c60bb2909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3c60bb2909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3c5894cab8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3c5894cab8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3c5894cab8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3c5894cab8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3c60bb2909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3c60bb2909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3c60bb2909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3c60bb2909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3c60bb2909_1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3c60bb2909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3c60bb2909_1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3c60bb2909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3c60bb2909_1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3c60bb2909_1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3c5894cab8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3c5894cab8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3c60bb2909_1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3c60bb2909_1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3c60bb2909_1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3c60bb2909_1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3c60bb2909_1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3c60bb2909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3c5894cab8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3c5894cab8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3c1bf75c5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3c1bf75c5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3c5894cab8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3c5894cab8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3c60bb290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3c60bb290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3c5894cab8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3c5894cab8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3c60bb2909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3c60bb2909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3c60bb2909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3c60bb2909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3c60bb2909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3c60bb2909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3c60bb2909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3c60bb2909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3c60bb2909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3c60bb2909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3c5894cab8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3c5894cab8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3c5894cab8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3c5894cab8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3c1bf75c5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3c1bf75c5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3c60bb2909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3c60bb2909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3c60bb2909_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3c60bb2909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3c5894cab8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3c5894cab8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3c5894cab8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3c5894cab8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3c5894cab8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3c5894cab8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3c3b86e1f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3c3b86e1f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3c1bf75c5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3c1bf75c5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3c3b86e1f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3c3b86e1f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0"/>
              </a:spcBef>
              <a:spcAft>
                <a:spcPts val="0"/>
              </a:spcAft>
              <a:buSzPts val="1400"/>
              <a:buChar char="○"/>
              <a:defRPr>
                <a:highlight>
                  <a:schemeClr val="dk1"/>
                </a:highlight>
              </a:defRPr>
            </a:lvl2pPr>
            <a:lvl3pPr indent="-317500" lvl="2" marL="1371600" algn="ctr">
              <a:spcBef>
                <a:spcPts val="0"/>
              </a:spcBef>
              <a:spcAft>
                <a:spcPts val="0"/>
              </a:spcAft>
              <a:buSzPts val="1400"/>
              <a:buChar char="■"/>
              <a:defRPr>
                <a:highlight>
                  <a:schemeClr val="dk1"/>
                </a:highlight>
              </a:defRPr>
            </a:lvl3pPr>
            <a:lvl4pPr indent="-317500" lvl="3" marL="1828800" algn="ctr">
              <a:spcBef>
                <a:spcPts val="0"/>
              </a:spcBef>
              <a:spcAft>
                <a:spcPts val="0"/>
              </a:spcAft>
              <a:buSzPts val="1400"/>
              <a:buChar char="●"/>
              <a:defRPr>
                <a:highlight>
                  <a:schemeClr val="dk1"/>
                </a:highlight>
              </a:defRPr>
            </a:lvl4pPr>
            <a:lvl5pPr indent="-317500" lvl="4" marL="2286000" algn="ctr">
              <a:spcBef>
                <a:spcPts val="0"/>
              </a:spcBef>
              <a:spcAft>
                <a:spcPts val="0"/>
              </a:spcAft>
              <a:buSzPts val="1400"/>
              <a:buChar char="○"/>
              <a:defRPr>
                <a:highlight>
                  <a:schemeClr val="dk1"/>
                </a:highlight>
              </a:defRPr>
            </a:lvl5pPr>
            <a:lvl6pPr indent="-317500" lvl="5" marL="2743200" algn="ctr">
              <a:spcBef>
                <a:spcPts val="0"/>
              </a:spcBef>
              <a:spcAft>
                <a:spcPts val="0"/>
              </a:spcAft>
              <a:buSzPts val="1400"/>
              <a:buChar char="■"/>
              <a:defRPr>
                <a:highlight>
                  <a:schemeClr val="dk1"/>
                </a:highlight>
              </a:defRPr>
            </a:lvl6pPr>
            <a:lvl7pPr indent="-317500" lvl="6" marL="3200400" algn="ctr">
              <a:spcBef>
                <a:spcPts val="0"/>
              </a:spcBef>
              <a:spcAft>
                <a:spcPts val="0"/>
              </a:spcAft>
              <a:buSzPts val="1400"/>
              <a:buChar char="●"/>
              <a:defRPr>
                <a:highlight>
                  <a:schemeClr val="dk1"/>
                </a:highlight>
              </a:defRPr>
            </a:lvl7pPr>
            <a:lvl8pPr indent="-317500" lvl="7" marL="3657600" algn="ctr">
              <a:spcBef>
                <a:spcPts val="0"/>
              </a:spcBef>
              <a:spcAft>
                <a:spcPts val="0"/>
              </a:spcAft>
              <a:buSzPts val="1400"/>
              <a:buChar char="○"/>
              <a:defRPr>
                <a:highlight>
                  <a:schemeClr val="dk1"/>
                </a:highlight>
              </a:defRPr>
            </a:lvl8pPr>
            <a:lvl9pPr indent="-317500" lvl="8" marL="4114800" algn="ctr">
              <a:spcBef>
                <a:spcPts val="0"/>
              </a:spcBef>
              <a:spcAft>
                <a:spcPts val="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highlight>
                  <a:schemeClr val="lt1"/>
                </a:highlight>
              </a:defRPr>
            </a:lvl1pPr>
            <a:lvl2pPr indent="-317500" lvl="1" marL="914400">
              <a:spcBef>
                <a:spcPts val="0"/>
              </a:spcBef>
              <a:spcAft>
                <a:spcPts val="0"/>
              </a:spcAft>
              <a:buSzPts val="1400"/>
              <a:buChar char="○"/>
              <a:defRPr>
                <a:highlight>
                  <a:schemeClr val="lt1"/>
                </a:highlight>
              </a:defRPr>
            </a:lvl2pPr>
            <a:lvl3pPr indent="-317500" lvl="2" marL="1371600">
              <a:spcBef>
                <a:spcPts val="0"/>
              </a:spcBef>
              <a:spcAft>
                <a:spcPts val="0"/>
              </a:spcAft>
              <a:buSzPts val="1400"/>
              <a:buChar char="■"/>
              <a:defRPr>
                <a:highlight>
                  <a:schemeClr val="lt1"/>
                </a:highlight>
              </a:defRPr>
            </a:lvl3pPr>
            <a:lvl4pPr indent="-317500" lvl="3" marL="1828800">
              <a:spcBef>
                <a:spcPts val="0"/>
              </a:spcBef>
              <a:spcAft>
                <a:spcPts val="0"/>
              </a:spcAft>
              <a:buSzPts val="1400"/>
              <a:buChar char="●"/>
              <a:defRPr>
                <a:highlight>
                  <a:schemeClr val="lt1"/>
                </a:highlight>
              </a:defRPr>
            </a:lvl4pPr>
            <a:lvl5pPr indent="-317500" lvl="4" marL="2286000">
              <a:spcBef>
                <a:spcPts val="0"/>
              </a:spcBef>
              <a:spcAft>
                <a:spcPts val="0"/>
              </a:spcAft>
              <a:buSzPts val="1400"/>
              <a:buChar char="○"/>
              <a:defRPr>
                <a:highlight>
                  <a:schemeClr val="lt1"/>
                </a:highlight>
              </a:defRPr>
            </a:lvl5pPr>
            <a:lvl6pPr indent="-317500" lvl="5" marL="2743200">
              <a:spcBef>
                <a:spcPts val="0"/>
              </a:spcBef>
              <a:spcAft>
                <a:spcPts val="0"/>
              </a:spcAft>
              <a:buSzPts val="1400"/>
              <a:buChar char="■"/>
              <a:defRPr>
                <a:highlight>
                  <a:schemeClr val="lt1"/>
                </a:highlight>
              </a:defRPr>
            </a:lvl6pPr>
            <a:lvl7pPr indent="-317500" lvl="6" marL="3200400">
              <a:spcBef>
                <a:spcPts val="0"/>
              </a:spcBef>
              <a:spcAft>
                <a:spcPts val="0"/>
              </a:spcAft>
              <a:buSzPts val="1400"/>
              <a:buChar char="●"/>
              <a:defRPr>
                <a:highlight>
                  <a:schemeClr val="lt1"/>
                </a:highlight>
              </a:defRPr>
            </a:lvl7pPr>
            <a:lvl8pPr indent="-317500" lvl="7" marL="3657600">
              <a:spcBef>
                <a:spcPts val="0"/>
              </a:spcBef>
              <a:spcAft>
                <a:spcPts val="0"/>
              </a:spcAft>
              <a:buSzPts val="1400"/>
              <a:buChar char="○"/>
              <a:defRPr>
                <a:highlight>
                  <a:schemeClr val="lt1"/>
                </a:highlight>
              </a:defRPr>
            </a:lvl8pPr>
            <a:lvl9pPr indent="-317500" lvl="8" marL="4114800">
              <a:spcBef>
                <a:spcPts val="0"/>
              </a:spcBef>
              <a:spcAft>
                <a:spcPts val="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2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6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0.pn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48.png"/><Relationship Id="rId4" Type="http://schemas.openxmlformats.org/officeDocument/2006/relationships/image" Target="../media/image34.png"/><Relationship Id="rId5"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40.png"/><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3.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4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33.png"/><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33.png"/><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58.png"/><Relationship Id="rId4" Type="http://schemas.openxmlformats.org/officeDocument/2006/relationships/image" Target="../media/image43.png"/><Relationship Id="rId5" Type="http://schemas.openxmlformats.org/officeDocument/2006/relationships/image" Target="../media/image51.png"/><Relationship Id="rId6" Type="http://schemas.openxmlformats.org/officeDocument/2006/relationships/image" Target="../media/image4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44.png"/><Relationship Id="rId4" Type="http://schemas.openxmlformats.org/officeDocument/2006/relationships/image" Target="../media/image52.png"/><Relationship Id="rId5" Type="http://schemas.openxmlformats.org/officeDocument/2006/relationships/image" Target="../media/image42.png"/><Relationship Id="rId6" Type="http://schemas.openxmlformats.org/officeDocument/2006/relationships/image" Target="../media/image59.png"/><Relationship Id="rId7" Type="http://schemas.openxmlformats.org/officeDocument/2006/relationships/image" Target="../media/image5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71.png"/><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69.pn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62.png"/><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68.png"/><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63.png"/><Relationship Id="rId4" Type="http://schemas.openxmlformats.org/officeDocument/2006/relationships/image" Target="../media/image66.png"/><Relationship Id="rId5" Type="http://schemas.openxmlformats.org/officeDocument/2006/relationships/image" Target="../media/image6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hyperlink" Target="https://www.mayoclinic.org/diseases-conditions/diabetes/diagnosis-treatment/drc-203714"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44250" y="1403850"/>
            <a:ext cx="8455500" cy="2146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GlucoTech</a:t>
            </a:r>
            <a:endParaRPr/>
          </a:p>
          <a:p>
            <a:pPr indent="0" lvl="0" marL="0" rtl="0" algn="ctr">
              <a:spcBef>
                <a:spcPts val="0"/>
              </a:spcBef>
              <a:spcAft>
                <a:spcPts val="0"/>
              </a:spcAft>
              <a:buNone/>
            </a:pPr>
            <a:r>
              <a:rPr lang="en"/>
              <a:t>Project</a:t>
            </a:r>
            <a:endParaRPr/>
          </a:p>
        </p:txBody>
      </p:sp>
      <p:sp>
        <p:nvSpPr>
          <p:cNvPr id="59" name="Google Shape;59;p13"/>
          <p:cNvSpPr txBox="1"/>
          <p:nvPr>
            <p:ph idx="1" type="subTitle"/>
          </p:nvPr>
        </p:nvSpPr>
        <p:spPr>
          <a:xfrm>
            <a:off x="344250" y="3550650"/>
            <a:ext cx="4910100" cy="854700"/>
          </a:xfrm>
          <a:prstGeom prst="rect">
            <a:avLst/>
          </a:prstGeom>
        </p:spPr>
        <p:txBody>
          <a:bodyPr anchorCtr="0" anchor="ctr" bIns="91425" lIns="91425" spcFirstLastPara="1" rIns="91425" wrap="square" tIns="91425">
            <a:normAutofit fontScale="62500" lnSpcReduction="10000"/>
          </a:bodyPr>
          <a:lstStyle/>
          <a:p>
            <a:pPr indent="457200" lvl="0" marL="457200" rtl="0" algn="l">
              <a:spcBef>
                <a:spcPts val="0"/>
              </a:spcBef>
              <a:spcAft>
                <a:spcPts val="0"/>
              </a:spcAft>
              <a:buNone/>
            </a:pPr>
            <a:r>
              <a:rPr lang="en"/>
              <a:t>BHI 504 ORAL PRESENTATION</a:t>
            </a:r>
            <a:endParaRPr/>
          </a:p>
          <a:p>
            <a:pPr indent="0" lvl="0" marL="457200" rtl="0" algn="ctr">
              <a:spcBef>
                <a:spcPts val="0"/>
              </a:spcBef>
              <a:spcAft>
                <a:spcPts val="0"/>
              </a:spcAft>
              <a:buNone/>
            </a:pPr>
            <a:r>
              <a:t/>
            </a:r>
            <a:endParaRPr/>
          </a:p>
          <a:p>
            <a:pPr indent="0" lvl="0" marL="0" rtl="0" algn="ctr">
              <a:spcBef>
                <a:spcPts val="0"/>
              </a:spcBef>
              <a:spcAft>
                <a:spcPts val="0"/>
              </a:spcAft>
              <a:buNone/>
            </a:pPr>
            <a:r>
              <a:rPr lang="en"/>
              <a:t>  Team Members: Desai, Gaitos, Adebiyi, Tota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2"/>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User Types and Roles</a:t>
            </a:r>
            <a:endParaRPr/>
          </a:p>
        </p:txBody>
      </p:sp>
      <p:sp>
        <p:nvSpPr>
          <p:cNvPr id="120" name="Google Shape;120;p22"/>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21" name="Google Shape;121;p22"/>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131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User Types and Roles</a:t>
            </a:r>
            <a:endParaRPr/>
          </a:p>
        </p:txBody>
      </p:sp>
      <p:graphicFrame>
        <p:nvGraphicFramePr>
          <p:cNvPr id="127" name="Google Shape;127;p23"/>
          <p:cNvGraphicFramePr/>
          <p:nvPr/>
        </p:nvGraphicFramePr>
        <p:xfrm>
          <a:off x="575363" y="758225"/>
          <a:ext cx="3000000" cy="3000000"/>
        </p:xfrm>
        <a:graphic>
          <a:graphicData uri="http://schemas.openxmlformats.org/drawingml/2006/table">
            <a:tbl>
              <a:tblPr>
                <a:noFill/>
                <a:tableStyleId>{1458834E-8E54-4644-89DF-0B12AB3BC416}</a:tableStyleId>
              </a:tblPr>
              <a:tblGrid>
                <a:gridCol w="1926375"/>
                <a:gridCol w="2787425"/>
                <a:gridCol w="3279475"/>
              </a:tblGrid>
              <a:tr h="396200">
                <a:tc>
                  <a:txBody>
                    <a:bodyPr/>
                    <a:lstStyle/>
                    <a:p>
                      <a:pPr indent="0" lvl="0" marL="0" rtl="0" algn="l">
                        <a:spcBef>
                          <a:spcPts val="0"/>
                        </a:spcBef>
                        <a:spcAft>
                          <a:spcPts val="0"/>
                        </a:spcAft>
                        <a:buNone/>
                      </a:pPr>
                      <a:r>
                        <a:rPr b="1" lang="en" sz="2100">
                          <a:latin typeface="Playfair Display"/>
                          <a:ea typeface="Playfair Display"/>
                          <a:cs typeface="Playfair Display"/>
                          <a:sym typeface="Playfair Display"/>
                        </a:rPr>
                        <a:t>User Type</a:t>
                      </a:r>
                      <a:endParaRPr b="1" sz="2100">
                        <a:latin typeface="Playfair Display"/>
                        <a:ea typeface="Playfair Display"/>
                        <a:cs typeface="Playfair Display"/>
                        <a:sym typeface="Playfair Display"/>
                      </a:endParaRPr>
                    </a:p>
                  </a:txBody>
                  <a:tcPr marT="91425" marB="91425" marR="91425" marL="91425"/>
                </a:tc>
                <a:tc>
                  <a:txBody>
                    <a:bodyPr/>
                    <a:lstStyle/>
                    <a:p>
                      <a:pPr indent="0" lvl="0" marL="0" rtl="0" algn="l">
                        <a:spcBef>
                          <a:spcPts val="0"/>
                        </a:spcBef>
                        <a:spcAft>
                          <a:spcPts val="0"/>
                        </a:spcAft>
                        <a:buNone/>
                      </a:pPr>
                      <a:r>
                        <a:rPr b="1" lang="en" sz="2100">
                          <a:latin typeface="Playfair Display"/>
                          <a:ea typeface="Playfair Display"/>
                          <a:cs typeface="Playfair Display"/>
                          <a:sym typeface="Playfair Display"/>
                        </a:rPr>
                        <a:t>Role</a:t>
                      </a:r>
                      <a:endParaRPr b="1" sz="2100">
                        <a:latin typeface="Playfair Display"/>
                        <a:ea typeface="Playfair Display"/>
                        <a:cs typeface="Playfair Display"/>
                        <a:sym typeface="Playfair Display"/>
                      </a:endParaRPr>
                    </a:p>
                  </a:txBody>
                  <a:tcPr marT="91425" marB="91425" marR="91425" marL="91425"/>
                </a:tc>
                <a:tc>
                  <a:txBody>
                    <a:bodyPr/>
                    <a:lstStyle/>
                    <a:p>
                      <a:pPr indent="0" lvl="0" marL="0" rtl="0" algn="l">
                        <a:spcBef>
                          <a:spcPts val="0"/>
                        </a:spcBef>
                        <a:spcAft>
                          <a:spcPts val="0"/>
                        </a:spcAft>
                        <a:buNone/>
                      </a:pPr>
                      <a:r>
                        <a:rPr b="1" lang="en" sz="2100">
                          <a:latin typeface="Playfair Display"/>
                          <a:ea typeface="Playfair Display"/>
                          <a:cs typeface="Playfair Display"/>
                          <a:sym typeface="Playfair Display"/>
                        </a:rPr>
                        <a:t>Role Description</a:t>
                      </a:r>
                      <a:endParaRPr b="1" sz="2100">
                        <a:latin typeface="Playfair Display"/>
                        <a:ea typeface="Playfair Display"/>
                        <a:cs typeface="Playfair Display"/>
                        <a:sym typeface="Playfair Display"/>
                      </a:endParaRPr>
                    </a:p>
                  </a:txBody>
                  <a:tcPr marT="91425" marB="91425" marR="91425" marL="91425"/>
                </a:tc>
              </a:tr>
              <a:tr h="1471250">
                <a:tc>
                  <a:txBody>
                    <a:bodyPr/>
                    <a:lstStyle/>
                    <a:p>
                      <a:pPr indent="0" lvl="0" marL="0" rtl="0" algn="l">
                        <a:spcBef>
                          <a:spcPts val="0"/>
                        </a:spcBef>
                        <a:spcAft>
                          <a:spcPts val="0"/>
                        </a:spcAft>
                        <a:buNone/>
                      </a:pPr>
                      <a:r>
                        <a:rPr lang="en" sz="950">
                          <a:latin typeface="Playfair Display"/>
                          <a:ea typeface="Playfair Display"/>
                          <a:cs typeface="Playfair Display"/>
                          <a:sym typeface="Playfair Display"/>
                        </a:rPr>
                        <a:t>Patient</a:t>
                      </a:r>
                      <a:endParaRPr sz="950">
                        <a:latin typeface="Playfair Display"/>
                        <a:ea typeface="Playfair Display"/>
                        <a:cs typeface="Playfair Display"/>
                        <a:sym typeface="Playfair Display"/>
                      </a:endParaRPr>
                    </a:p>
                  </a:txBody>
                  <a:tcPr marT="91425" marB="91425" marR="91425" marL="91425"/>
                </a:tc>
                <a:tc>
                  <a:txBody>
                    <a:bodyPr/>
                    <a:lstStyle/>
                    <a:p>
                      <a:pPr indent="0" lvl="0" marL="0" rtl="0" algn="l">
                        <a:spcBef>
                          <a:spcPts val="0"/>
                        </a:spcBef>
                        <a:spcAft>
                          <a:spcPts val="0"/>
                        </a:spcAft>
                        <a:buNone/>
                      </a:pPr>
                      <a:r>
                        <a:rPr lang="en" sz="950">
                          <a:latin typeface="Playfair Display"/>
                          <a:ea typeface="Playfair Display"/>
                          <a:cs typeface="Playfair Display"/>
                          <a:sym typeface="Playfair Display"/>
                        </a:rPr>
                        <a:t>Individuals diagnosed with diabetes mellitus</a:t>
                      </a:r>
                      <a:endParaRPr sz="950">
                        <a:latin typeface="Playfair Display"/>
                        <a:ea typeface="Playfair Display"/>
                        <a:cs typeface="Playfair Display"/>
                        <a:sym typeface="Playfair Display"/>
                      </a:endParaRPr>
                    </a:p>
                  </a:txBody>
                  <a:tcPr marT="91425" marB="91425" marR="91425" marL="91425"/>
                </a:tc>
                <a:tc>
                  <a:txBody>
                    <a:bodyPr/>
                    <a:lstStyle/>
                    <a:p>
                      <a:pPr indent="0" lvl="0" marL="0" rtl="0" algn="l">
                        <a:lnSpc>
                          <a:spcPct val="115000"/>
                        </a:lnSpc>
                        <a:spcBef>
                          <a:spcPts val="0"/>
                        </a:spcBef>
                        <a:spcAft>
                          <a:spcPts val="0"/>
                        </a:spcAft>
                        <a:buNone/>
                      </a:pPr>
                      <a:r>
                        <a:rPr i="1" lang="en" sz="950">
                          <a:solidFill>
                            <a:schemeClr val="dk2"/>
                          </a:solidFill>
                          <a:latin typeface="Playfair Display"/>
                          <a:ea typeface="Playfair Display"/>
                          <a:cs typeface="Playfair Display"/>
                          <a:sym typeface="Playfair Display"/>
                        </a:rPr>
                        <a:t>Patients with diabetes mellitus</a:t>
                      </a:r>
                      <a:r>
                        <a:rPr lang="en" sz="950">
                          <a:solidFill>
                            <a:schemeClr val="dk2"/>
                          </a:solidFill>
                          <a:latin typeface="Playfair Display"/>
                          <a:ea typeface="Playfair Display"/>
                          <a:cs typeface="Playfair Display"/>
                          <a:sym typeface="Playfair Display"/>
                        </a:rPr>
                        <a:t> are considered the main consumers who are expected to gain the most beneficial factors from this system. Their only task is to properly perform the fingerstick test. The system will automatically record the blood glucose levels and will prompt a message about whether the blood glucose levels are high or low. The recorded blood glucose level will be sent directly to their electronic medical records. </a:t>
                      </a:r>
                      <a:endParaRPr sz="950">
                        <a:latin typeface="Playfair Display"/>
                        <a:ea typeface="Playfair Display"/>
                        <a:cs typeface="Playfair Display"/>
                        <a:sym typeface="Playfair Display"/>
                      </a:endParaRPr>
                    </a:p>
                  </a:txBody>
                  <a:tcPr marT="91425" marB="91425" marR="91425" marL="91425"/>
                </a:tc>
              </a:tr>
              <a:tr h="1288200">
                <a:tc>
                  <a:txBody>
                    <a:bodyPr/>
                    <a:lstStyle/>
                    <a:p>
                      <a:pPr indent="0" lvl="0" marL="0" rtl="0" algn="l">
                        <a:spcBef>
                          <a:spcPts val="0"/>
                        </a:spcBef>
                        <a:spcAft>
                          <a:spcPts val="0"/>
                        </a:spcAft>
                        <a:buNone/>
                      </a:pPr>
                      <a:r>
                        <a:rPr lang="en" sz="950">
                          <a:latin typeface="Playfair Display"/>
                          <a:ea typeface="Playfair Display"/>
                          <a:cs typeface="Playfair Display"/>
                          <a:sym typeface="Playfair Display"/>
                        </a:rPr>
                        <a:t>Clinician</a:t>
                      </a:r>
                      <a:endParaRPr sz="950">
                        <a:latin typeface="Playfair Display"/>
                        <a:ea typeface="Playfair Display"/>
                        <a:cs typeface="Playfair Display"/>
                        <a:sym typeface="Playfair Display"/>
                      </a:endParaRPr>
                    </a:p>
                  </a:txBody>
                  <a:tcPr marT="91425" marB="91425" marR="91425" marL="91425"/>
                </a:tc>
                <a:tc>
                  <a:txBody>
                    <a:bodyPr/>
                    <a:lstStyle/>
                    <a:p>
                      <a:pPr indent="0" lvl="0" marL="0" rtl="0" algn="l">
                        <a:spcBef>
                          <a:spcPts val="0"/>
                        </a:spcBef>
                        <a:spcAft>
                          <a:spcPts val="0"/>
                        </a:spcAft>
                        <a:buNone/>
                      </a:pPr>
                      <a:r>
                        <a:rPr lang="en" sz="950">
                          <a:latin typeface="Playfair Display"/>
                          <a:ea typeface="Playfair Display"/>
                          <a:cs typeface="Playfair Display"/>
                          <a:sym typeface="Playfair Display"/>
                        </a:rPr>
                        <a:t>Physicians, Research-Physicians, Nurses, Dieticians</a:t>
                      </a:r>
                      <a:endParaRPr sz="950">
                        <a:latin typeface="Playfair Display"/>
                        <a:ea typeface="Playfair Display"/>
                        <a:cs typeface="Playfair Display"/>
                        <a:sym typeface="Playfair Display"/>
                      </a:endParaRPr>
                    </a:p>
                  </a:txBody>
                  <a:tcPr marT="91425" marB="91425" marR="91425" marL="91425"/>
                </a:tc>
                <a:tc>
                  <a:txBody>
                    <a:bodyPr/>
                    <a:lstStyle/>
                    <a:p>
                      <a:pPr indent="0" lvl="0" marL="0" rtl="0" algn="l">
                        <a:lnSpc>
                          <a:spcPct val="115000"/>
                        </a:lnSpc>
                        <a:spcBef>
                          <a:spcPts val="0"/>
                        </a:spcBef>
                        <a:spcAft>
                          <a:spcPts val="0"/>
                        </a:spcAft>
                        <a:buClr>
                          <a:schemeClr val="dk2"/>
                        </a:buClr>
                        <a:buSzPts val="1100"/>
                        <a:buFont typeface="Arial"/>
                        <a:buNone/>
                      </a:pPr>
                      <a:r>
                        <a:rPr i="1" lang="en" sz="950">
                          <a:solidFill>
                            <a:schemeClr val="dk2"/>
                          </a:solidFill>
                          <a:latin typeface="Playfair Display"/>
                          <a:ea typeface="Playfair Display"/>
                          <a:cs typeface="Playfair Display"/>
                          <a:sym typeface="Playfair Display"/>
                        </a:rPr>
                        <a:t>Health professionals</a:t>
                      </a:r>
                      <a:r>
                        <a:rPr lang="en" sz="950">
                          <a:solidFill>
                            <a:schemeClr val="dk2"/>
                          </a:solidFill>
                          <a:latin typeface="Playfair Display"/>
                          <a:ea typeface="Playfair Display"/>
                          <a:cs typeface="Playfair Display"/>
                          <a:sym typeface="Playfair Display"/>
                        </a:rPr>
                        <a:t> providing primary patient care (i.e.,  physicians, nurses, and physician assistants) will be reviewing the data obtained from the system periodically. They will be provided with a detailed and informative data visualization showing the peaks and troughs of the patient’s blood glucose levels to help them decide on the treatment plan update. </a:t>
                      </a:r>
                      <a:endParaRPr sz="950">
                        <a:latin typeface="Playfair Display"/>
                        <a:ea typeface="Playfair Display"/>
                        <a:cs typeface="Playfair Display"/>
                        <a:sym typeface="Playfair Display"/>
                      </a:endParaRPr>
                    </a:p>
                  </a:txBody>
                  <a:tcPr marT="91425" marB="91425" marR="91425" marL="91425"/>
                </a:tc>
              </a:tr>
              <a:tr h="761975">
                <a:tc>
                  <a:txBody>
                    <a:bodyPr/>
                    <a:lstStyle/>
                    <a:p>
                      <a:pPr indent="0" lvl="0" marL="0" rtl="0" algn="l">
                        <a:spcBef>
                          <a:spcPts val="0"/>
                        </a:spcBef>
                        <a:spcAft>
                          <a:spcPts val="0"/>
                        </a:spcAft>
                        <a:buNone/>
                      </a:pPr>
                      <a:r>
                        <a:rPr lang="en" sz="950">
                          <a:latin typeface="Playfair Display"/>
                          <a:ea typeface="Playfair Display"/>
                          <a:cs typeface="Playfair Display"/>
                          <a:sym typeface="Playfair Display"/>
                        </a:rPr>
                        <a:t>Permitted Relative/Family Member</a:t>
                      </a:r>
                      <a:endParaRPr sz="950">
                        <a:latin typeface="Playfair Display"/>
                        <a:ea typeface="Playfair Display"/>
                        <a:cs typeface="Playfair Display"/>
                        <a:sym typeface="Playfair Display"/>
                      </a:endParaRPr>
                    </a:p>
                  </a:txBody>
                  <a:tcPr marT="91425" marB="91425" marR="91425" marL="91425"/>
                </a:tc>
                <a:tc>
                  <a:txBody>
                    <a:bodyPr/>
                    <a:lstStyle/>
                    <a:p>
                      <a:pPr indent="0" lvl="0" marL="0" rtl="0" algn="l">
                        <a:spcBef>
                          <a:spcPts val="0"/>
                        </a:spcBef>
                        <a:spcAft>
                          <a:spcPts val="0"/>
                        </a:spcAft>
                        <a:buNone/>
                      </a:pPr>
                      <a:r>
                        <a:rPr lang="en" sz="950">
                          <a:latin typeface="Playfair Display"/>
                          <a:ea typeface="Playfair Display"/>
                          <a:cs typeface="Playfair Display"/>
                          <a:sym typeface="Playfair Display"/>
                        </a:rPr>
                        <a:t>Relative/Family members</a:t>
                      </a:r>
                      <a:endParaRPr sz="950">
                        <a:latin typeface="Playfair Display"/>
                        <a:ea typeface="Playfair Display"/>
                        <a:cs typeface="Playfair Display"/>
                        <a:sym typeface="Playfair Display"/>
                      </a:endParaRPr>
                    </a:p>
                  </a:txBody>
                  <a:tcPr marT="91425" marB="91425" marR="91425" marL="91425"/>
                </a:tc>
                <a:tc>
                  <a:txBody>
                    <a:bodyPr/>
                    <a:lstStyle/>
                    <a:p>
                      <a:pPr indent="0" lvl="0" marL="0" rtl="0" algn="l">
                        <a:spcBef>
                          <a:spcPts val="0"/>
                        </a:spcBef>
                        <a:spcAft>
                          <a:spcPts val="0"/>
                        </a:spcAft>
                        <a:buNone/>
                      </a:pPr>
                      <a:r>
                        <a:rPr i="1" lang="en" sz="950">
                          <a:latin typeface="Playfair Display"/>
                          <a:ea typeface="Playfair Display"/>
                          <a:cs typeface="Playfair Display"/>
                          <a:sym typeface="Playfair Display"/>
                        </a:rPr>
                        <a:t>Individuals who are related to the patient</a:t>
                      </a:r>
                      <a:r>
                        <a:rPr lang="en" sz="950">
                          <a:latin typeface="Playfair Display"/>
                          <a:ea typeface="Playfair Display"/>
                          <a:cs typeface="Playfair Display"/>
                          <a:sym typeface="Playfair Display"/>
                        </a:rPr>
                        <a:t> will assist the patients in using the glucometer and will also have an access to the website for the viewing of records and alert system functions. </a:t>
                      </a:r>
                      <a:endParaRPr sz="950">
                        <a:latin typeface="Playfair Display"/>
                        <a:ea typeface="Playfair Display"/>
                        <a:cs typeface="Playfair Display"/>
                        <a:sym typeface="Playfair Display"/>
                      </a:endParaRPr>
                    </a:p>
                  </a:txBody>
                  <a:tcPr marT="91425" marB="91425" marR="91425" marL="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User Stories and Artifacts</a:t>
            </a:r>
            <a:endParaRPr/>
          </a:p>
        </p:txBody>
      </p:sp>
      <p:sp>
        <p:nvSpPr>
          <p:cNvPr id="133" name="Google Shape;133;p24"/>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34" name="Google Shape;134;p24"/>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User Stories and Artifacts</a:t>
            </a:r>
            <a:endParaRPr/>
          </a:p>
        </p:txBody>
      </p:sp>
      <p:graphicFrame>
        <p:nvGraphicFramePr>
          <p:cNvPr id="140" name="Google Shape;140;p25"/>
          <p:cNvGraphicFramePr/>
          <p:nvPr/>
        </p:nvGraphicFramePr>
        <p:xfrm>
          <a:off x="311700" y="1098075"/>
          <a:ext cx="3000000" cy="3000000"/>
        </p:xfrm>
        <a:graphic>
          <a:graphicData uri="http://schemas.openxmlformats.org/drawingml/2006/table">
            <a:tbl>
              <a:tblPr>
                <a:noFill/>
                <a:tableStyleId>{1458834E-8E54-4644-89DF-0B12AB3BC416}</a:tableStyleId>
              </a:tblPr>
              <a:tblGrid>
                <a:gridCol w="2840200"/>
                <a:gridCol w="2840200"/>
                <a:gridCol w="2840200"/>
              </a:tblGrid>
              <a:tr h="444325">
                <a:tc>
                  <a:txBody>
                    <a:bodyPr/>
                    <a:lstStyle/>
                    <a:p>
                      <a:pPr indent="0" lvl="0" marL="0" rtl="0" algn="ctr">
                        <a:spcBef>
                          <a:spcPts val="0"/>
                        </a:spcBef>
                        <a:spcAft>
                          <a:spcPts val="0"/>
                        </a:spcAft>
                        <a:buNone/>
                      </a:pPr>
                      <a:r>
                        <a:rPr b="1" lang="en" sz="2100">
                          <a:latin typeface="Playfair Display"/>
                          <a:ea typeface="Playfair Display"/>
                          <a:cs typeface="Playfair Display"/>
                          <a:sym typeface="Playfair Display"/>
                        </a:rPr>
                        <a:t>User Story</a:t>
                      </a:r>
                      <a:endParaRPr b="1" sz="2100">
                        <a:latin typeface="Playfair Display"/>
                        <a:ea typeface="Playfair Display"/>
                        <a:cs typeface="Playfair Display"/>
                        <a:sym typeface="Playfair Display"/>
                      </a:endParaRPr>
                    </a:p>
                  </a:txBody>
                  <a:tcPr marT="91425" marB="91425" marR="91425" marL="91425"/>
                </a:tc>
                <a:tc>
                  <a:txBody>
                    <a:bodyPr/>
                    <a:lstStyle/>
                    <a:p>
                      <a:pPr indent="0" lvl="0" marL="0" rtl="0" algn="ctr">
                        <a:spcBef>
                          <a:spcPts val="0"/>
                        </a:spcBef>
                        <a:spcAft>
                          <a:spcPts val="0"/>
                        </a:spcAft>
                        <a:buNone/>
                      </a:pPr>
                      <a:r>
                        <a:rPr b="1" lang="en" sz="2100">
                          <a:latin typeface="Playfair Display"/>
                          <a:ea typeface="Playfair Display"/>
                          <a:cs typeface="Playfair Display"/>
                          <a:sym typeface="Playfair Display"/>
                        </a:rPr>
                        <a:t>User</a:t>
                      </a:r>
                      <a:endParaRPr b="1" sz="2100">
                        <a:latin typeface="Playfair Display"/>
                        <a:ea typeface="Playfair Display"/>
                        <a:cs typeface="Playfair Display"/>
                        <a:sym typeface="Playfair Display"/>
                      </a:endParaRPr>
                    </a:p>
                  </a:txBody>
                  <a:tcPr marT="91425" marB="91425" marR="91425" marL="91425"/>
                </a:tc>
                <a:tc>
                  <a:txBody>
                    <a:bodyPr/>
                    <a:lstStyle/>
                    <a:p>
                      <a:pPr indent="0" lvl="0" marL="0" rtl="0" algn="ctr">
                        <a:spcBef>
                          <a:spcPts val="0"/>
                        </a:spcBef>
                        <a:spcAft>
                          <a:spcPts val="0"/>
                        </a:spcAft>
                        <a:buNone/>
                      </a:pPr>
                      <a:r>
                        <a:rPr b="1" lang="en" sz="2100">
                          <a:latin typeface="Playfair Display"/>
                          <a:ea typeface="Playfair Display"/>
                          <a:cs typeface="Playfair Display"/>
                          <a:sym typeface="Playfair Display"/>
                        </a:rPr>
                        <a:t>Object</a:t>
                      </a:r>
                      <a:endParaRPr b="1" sz="2100">
                        <a:latin typeface="Playfair Display"/>
                        <a:ea typeface="Playfair Display"/>
                        <a:cs typeface="Playfair Display"/>
                        <a:sym typeface="Playfair Display"/>
                      </a:endParaRPr>
                    </a:p>
                  </a:txBody>
                  <a:tcPr marT="91425" marB="91425" marR="91425" marL="91425"/>
                </a:tc>
              </a:tr>
              <a:tr h="1185625">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#1 As a diabetic patient, I want to be able to </a:t>
                      </a:r>
                      <a:r>
                        <a:rPr i="1" lang="en" sz="950">
                          <a:latin typeface="Playfair Display"/>
                          <a:ea typeface="Playfair Display"/>
                          <a:cs typeface="Playfair Display"/>
                          <a:sym typeface="Playfair Display"/>
                        </a:rPr>
                        <a:t>monitor </a:t>
                      </a:r>
                      <a:r>
                        <a:rPr lang="en" sz="950">
                          <a:latin typeface="Playfair Display"/>
                          <a:ea typeface="Playfair Display"/>
                          <a:cs typeface="Playfair Display"/>
                          <a:sym typeface="Playfair Display"/>
                        </a:rPr>
                        <a:t>my blood glucose levels accurately so that I can effectively and actively monitor my condition to prevent its complications, which leads to having a sense of control and engagement in my own health.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Patient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GlucoseLevelMeasurement</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Diagnosis </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Complication </a:t>
                      </a:r>
                      <a:endParaRPr sz="950">
                        <a:latin typeface="Playfair Display"/>
                        <a:ea typeface="Playfair Display"/>
                        <a:cs typeface="Playfair Display"/>
                        <a:sym typeface="Playfair Display"/>
                      </a:endParaRPr>
                    </a:p>
                  </a:txBody>
                  <a:tcPr marT="91425" marB="91425" marR="47625" marL="47625"/>
                </a:tc>
              </a:tr>
              <a:tr h="851500">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#2 As a diabetic patient, I want to be able to </a:t>
                      </a:r>
                      <a:r>
                        <a:rPr i="1" lang="en" sz="950">
                          <a:latin typeface="Playfair Display"/>
                          <a:ea typeface="Playfair Display"/>
                          <a:cs typeface="Playfair Display"/>
                          <a:sym typeface="Playfair Display"/>
                        </a:rPr>
                        <a:t>receive </a:t>
                      </a:r>
                      <a:r>
                        <a:rPr lang="en" sz="950">
                          <a:latin typeface="Playfair Display"/>
                          <a:ea typeface="Playfair Display"/>
                          <a:cs typeface="Playfair Display"/>
                          <a:sym typeface="Playfair Display"/>
                        </a:rPr>
                        <a:t>real-time feedback and alerts based on my blood glucose monitoring so that I can effectively utilize my anti-diabetic medications.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Patient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AlertSystem </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GlucoseLevelMeasurement </a:t>
                      </a:r>
                      <a:endParaRPr sz="950">
                        <a:latin typeface="Playfair Display"/>
                        <a:ea typeface="Playfair Display"/>
                        <a:cs typeface="Playfair Display"/>
                        <a:sym typeface="Playfair Display"/>
                      </a:endParaRPr>
                    </a:p>
                  </a:txBody>
                  <a:tcPr marT="91425" marB="91425" marR="47625" marL="47625"/>
                </a:tc>
              </a:tr>
              <a:tr h="1352675">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#3 As a diabetic patient, I want to be able to </a:t>
                      </a:r>
                      <a:r>
                        <a:rPr i="1" lang="en" sz="950">
                          <a:latin typeface="Playfair Display"/>
                          <a:ea typeface="Playfair Display"/>
                          <a:cs typeface="Playfair Display"/>
                          <a:sym typeface="Playfair Display"/>
                        </a:rPr>
                        <a:t>store </a:t>
                      </a:r>
                      <a:r>
                        <a:rPr lang="en" sz="950">
                          <a:latin typeface="Playfair Display"/>
                          <a:ea typeface="Playfair Display"/>
                          <a:cs typeface="Playfair Display"/>
                          <a:sym typeface="Playfair Display"/>
                        </a:rPr>
                        <a:t>my blood glucose monitoring securely in the cloud storage of GlucoTech and to be able to </a:t>
                      </a:r>
                      <a:r>
                        <a:rPr i="1" lang="en" sz="950">
                          <a:latin typeface="Playfair Display"/>
                          <a:ea typeface="Playfair Display"/>
                          <a:cs typeface="Playfair Display"/>
                          <a:sym typeface="Playfair Display"/>
                        </a:rPr>
                        <a:t>access </a:t>
                      </a:r>
                      <a:r>
                        <a:rPr lang="en" sz="950">
                          <a:latin typeface="Playfair Display"/>
                          <a:ea typeface="Playfair Display"/>
                          <a:cs typeface="Playfair Display"/>
                          <a:sym typeface="Playfair Display"/>
                        </a:rPr>
                        <a:t>them easily through their website so that I will limit having errors writing them manually and not have a hard time remembering them.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Patient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GlucoseLevelMeasurement </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GlucoTechWebsite </a:t>
                      </a:r>
                      <a:endParaRPr sz="950">
                        <a:latin typeface="Playfair Display"/>
                        <a:ea typeface="Playfair Display"/>
                        <a:cs typeface="Playfair Display"/>
                        <a:sym typeface="Playfair Display"/>
                      </a:endParaRPr>
                    </a:p>
                  </a:txBody>
                  <a:tcPr marT="91425" marB="91425" marR="47625" marL="47625"/>
                </a:tc>
              </a:tr>
            </a:tbl>
          </a:graphicData>
        </a:graphic>
      </p:graphicFrame>
      <p:sp>
        <p:nvSpPr>
          <p:cNvPr id="141" name="Google Shape;141;p25"/>
          <p:cNvSpPr/>
          <p:nvPr/>
        </p:nvSpPr>
        <p:spPr>
          <a:xfrm>
            <a:off x="4784300" y="1617475"/>
            <a:ext cx="1207800" cy="215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5"/>
          <p:cNvSpPr/>
          <p:nvPr/>
        </p:nvSpPr>
        <p:spPr>
          <a:xfrm>
            <a:off x="4784300" y="2798200"/>
            <a:ext cx="1207800" cy="215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5"/>
          <p:cNvSpPr/>
          <p:nvPr/>
        </p:nvSpPr>
        <p:spPr>
          <a:xfrm>
            <a:off x="4784300" y="3662275"/>
            <a:ext cx="1207800" cy="215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graphicFrame>
        <p:nvGraphicFramePr>
          <p:cNvPr id="148" name="Google Shape;148;p26"/>
          <p:cNvGraphicFramePr/>
          <p:nvPr/>
        </p:nvGraphicFramePr>
        <p:xfrm>
          <a:off x="197700" y="186925"/>
          <a:ext cx="3000000" cy="3000000"/>
        </p:xfrm>
        <a:graphic>
          <a:graphicData uri="http://schemas.openxmlformats.org/drawingml/2006/table">
            <a:tbl>
              <a:tblPr>
                <a:noFill/>
                <a:tableStyleId>{1458834E-8E54-4644-89DF-0B12AB3BC416}</a:tableStyleId>
              </a:tblPr>
              <a:tblGrid>
                <a:gridCol w="2918000"/>
                <a:gridCol w="2918000"/>
                <a:gridCol w="2918000"/>
              </a:tblGrid>
              <a:tr h="474425">
                <a:tc>
                  <a:txBody>
                    <a:bodyPr/>
                    <a:lstStyle/>
                    <a:p>
                      <a:pPr indent="0" lvl="0" marL="0" rtl="0" algn="ctr">
                        <a:spcBef>
                          <a:spcPts val="0"/>
                        </a:spcBef>
                        <a:spcAft>
                          <a:spcPts val="0"/>
                        </a:spcAft>
                        <a:buNone/>
                      </a:pPr>
                      <a:r>
                        <a:rPr b="1" lang="en" sz="2100">
                          <a:latin typeface="Playfair Display"/>
                          <a:ea typeface="Playfair Display"/>
                          <a:cs typeface="Playfair Display"/>
                          <a:sym typeface="Playfair Display"/>
                        </a:rPr>
                        <a:t>User Story</a:t>
                      </a:r>
                      <a:endParaRPr b="1" sz="2100">
                        <a:latin typeface="Playfair Display"/>
                        <a:ea typeface="Playfair Display"/>
                        <a:cs typeface="Playfair Display"/>
                        <a:sym typeface="Playfair Display"/>
                      </a:endParaRPr>
                    </a:p>
                  </a:txBody>
                  <a:tcPr marT="91425" marB="91425" marR="91425" marL="91425"/>
                </a:tc>
                <a:tc>
                  <a:txBody>
                    <a:bodyPr/>
                    <a:lstStyle/>
                    <a:p>
                      <a:pPr indent="0" lvl="0" marL="0" rtl="0" algn="ctr">
                        <a:spcBef>
                          <a:spcPts val="0"/>
                        </a:spcBef>
                        <a:spcAft>
                          <a:spcPts val="0"/>
                        </a:spcAft>
                        <a:buNone/>
                      </a:pPr>
                      <a:r>
                        <a:rPr b="1" lang="en" sz="2100">
                          <a:latin typeface="Playfair Display"/>
                          <a:ea typeface="Playfair Display"/>
                          <a:cs typeface="Playfair Display"/>
                          <a:sym typeface="Playfair Display"/>
                        </a:rPr>
                        <a:t>User</a:t>
                      </a:r>
                      <a:endParaRPr b="1" sz="2100">
                        <a:latin typeface="Playfair Display"/>
                        <a:ea typeface="Playfair Display"/>
                        <a:cs typeface="Playfair Display"/>
                        <a:sym typeface="Playfair Display"/>
                      </a:endParaRPr>
                    </a:p>
                  </a:txBody>
                  <a:tcPr marT="91425" marB="91425" marR="91425" marL="91425"/>
                </a:tc>
                <a:tc>
                  <a:txBody>
                    <a:bodyPr/>
                    <a:lstStyle/>
                    <a:p>
                      <a:pPr indent="0" lvl="0" marL="0" rtl="0" algn="ctr">
                        <a:spcBef>
                          <a:spcPts val="0"/>
                        </a:spcBef>
                        <a:spcAft>
                          <a:spcPts val="0"/>
                        </a:spcAft>
                        <a:buNone/>
                      </a:pPr>
                      <a:r>
                        <a:rPr b="1" lang="en" sz="2100">
                          <a:latin typeface="Playfair Display"/>
                          <a:ea typeface="Playfair Display"/>
                          <a:cs typeface="Playfair Display"/>
                          <a:sym typeface="Playfair Display"/>
                        </a:rPr>
                        <a:t>Object</a:t>
                      </a:r>
                      <a:endParaRPr b="1" sz="2100">
                        <a:latin typeface="Playfair Display"/>
                        <a:ea typeface="Playfair Display"/>
                        <a:cs typeface="Playfair Display"/>
                        <a:sym typeface="Playfair Display"/>
                      </a:endParaRPr>
                    </a:p>
                  </a:txBody>
                  <a:tcPr marT="91425" marB="91425" marR="91425" marL="91425"/>
                </a:tc>
              </a:tr>
              <a:tr h="1622700">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#4 As a diabetic patient, I want to be able to </a:t>
                      </a:r>
                      <a:r>
                        <a:rPr i="1" lang="en" sz="950">
                          <a:latin typeface="Playfair Display"/>
                          <a:ea typeface="Playfair Display"/>
                          <a:cs typeface="Playfair Display"/>
                          <a:sym typeface="Playfair Display"/>
                        </a:rPr>
                        <a:t>share </a:t>
                      </a:r>
                      <a:r>
                        <a:rPr lang="en" sz="950">
                          <a:latin typeface="Playfair Display"/>
                          <a:ea typeface="Playfair Display"/>
                          <a:cs typeface="Playfair Display"/>
                          <a:sym typeface="Playfair Display"/>
                        </a:rPr>
                        <a:t>my blood glucose monitoring with my clinicians and permitted relatives/family members so that whenever I encounter symptoms (e.g., fatigue, weakness, unconsciousness) from extremely high or low blood glucose levels, they will be able to act accordingly (e.g., provide medication if extremely high blood glucose level or provide suage if extremely low)</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Patient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Clinician </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PermittedRelative/FamilyMember </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GlucoTechWebsite </a:t>
                      </a:r>
                      <a:endParaRPr sz="950">
                        <a:latin typeface="Playfair Display"/>
                        <a:ea typeface="Playfair Display"/>
                        <a:cs typeface="Playfair Display"/>
                        <a:sym typeface="Playfair Display"/>
                      </a:endParaRPr>
                    </a:p>
                  </a:txBody>
                  <a:tcPr marT="91425" marB="91425" marR="47625" marL="47625"/>
                </a:tc>
              </a:tr>
              <a:tr h="1265950">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#5 As a permitted relative/family member, I want to be able to </a:t>
                      </a:r>
                      <a:r>
                        <a:rPr i="1" lang="en" sz="950">
                          <a:latin typeface="Playfair Display"/>
                          <a:ea typeface="Playfair Display"/>
                          <a:cs typeface="Playfair Display"/>
                          <a:sym typeface="Playfair Display"/>
                        </a:rPr>
                        <a:t>access and receive </a:t>
                      </a:r>
                      <a:r>
                        <a:rPr lang="en" sz="950">
                          <a:latin typeface="Playfair Display"/>
                          <a:ea typeface="Playfair Display"/>
                          <a:cs typeface="Playfair Display"/>
                          <a:sym typeface="Playfair Display"/>
                        </a:rPr>
                        <a:t>blood glucose monitoring with alerts and notifications of my debilitated family members suffering from diabetes so that I can provide them with proper care (e.g., intake of medication, diet, etc.).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Permitted relative/Family member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AlertSystem </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GlucoTechWebsite </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Patient </a:t>
                      </a:r>
                      <a:endParaRPr sz="950">
                        <a:latin typeface="Playfair Display"/>
                        <a:ea typeface="Playfair Display"/>
                        <a:cs typeface="Playfair Display"/>
                        <a:sym typeface="Playfair Display"/>
                      </a:endParaRPr>
                    </a:p>
                  </a:txBody>
                  <a:tcPr marT="91425" marB="91425" marR="47625" marL="47625"/>
                </a:tc>
              </a:tr>
              <a:tr h="1444325">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#6 As a physician, I want to be able to </a:t>
                      </a:r>
                      <a:r>
                        <a:rPr i="1" lang="en" sz="950">
                          <a:latin typeface="Playfair Display"/>
                          <a:ea typeface="Playfair Display"/>
                          <a:cs typeface="Playfair Display"/>
                          <a:sym typeface="Playfair Display"/>
                        </a:rPr>
                        <a:t>track and monitor </a:t>
                      </a:r>
                      <a:r>
                        <a:rPr lang="en" sz="950">
                          <a:latin typeface="Playfair Display"/>
                          <a:ea typeface="Playfair Display"/>
                          <a:cs typeface="Playfair Display"/>
                          <a:sym typeface="Playfair Display"/>
                        </a:rPr>
                        <a:t>my patient’s blood glucose levels and to </a:t>
                      </a:r>
                      <a:r>
                        <a:rPr i="1" lang="en" sz="950">
                          <a:latin typeface="Playfair Display"/>
                          <a:ea typeface="Playfair Display"/>
                          <a:cs typeface="Playfair Display"/>
                          <a:sym typeface="Playfair Display"/>
                        </a:rPr>
                        <a:t>receive </a:t>
                      </a:r>
                      <a:r>
                        <a:rPr lang="en" sz="950">
                          <a:latin typeface="Playfair Display"/>
                          <a:ea typeface="Playfair Display"/>
                          <a:cs typeface="Playfair Display"/>
                          <a:sym typeface="Playfair Display"/>
                        </a:rPr>
                        <a:t>real-time alerts and notifications about their abnormal blood glucose levels remotely so that I can adjust and personalize the treatment and provide insights and recommendations (e.g., tests and referrals).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Physician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GlucoTechWebsite </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Patient </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AlertSystem </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Recommendation </a:t>
                      </a:r>
                      <a:endParaRPr sz="950">
                        <a:latin typeface="Playfair Display"/>
                        <a:ea typeface="Playfair Display"/>
                        <a:cs typeface="Playfair Display"/>
                        <a:sym typeface="Playfair Display"/>
                      </a:endParaRPr>
                    </a:p>
                  </a:txBody>
                  <a:tcPr marT="91425" marB="91425" marR="47625" marL="47625"/>
                </a:tc>
              </a:tr>
            </a:tbl>
          </a:graphicData>
        </a:graphic>
      </p:graphicFrame>
      <p:sp>
        <p:nvSpPr>
          <p:cNvPr id="149" name="Google Shape;149;p26"/>
          <p:cNvSpPr/>
          <p:nvPr/>
        </p:nvSpPr>
        <p:spPr>
          <a:xfrm>
            <a:off x="4825900" y="722475"/>
            <a:ext cx="1207800" cy="215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6"/>
          <p:cNvSpPr/>
          <p:nvPr/>
        </p:nvSpPr>
        <p:spPr>
          <a:xfrm>
            <a:off x="4825900" y="2515463"/>
            <a:ext cx="1207800" cy="215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6"/>
          <p:cNvSpPr/>
          <p:nvPr/>
        </p:nvSpPr>
        <p:spPr>
          <a:xfrm>
            <a:off x="4825900" y="3616425"/>
            <a:ext cx="1207800" cy="215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graphicFrame>
        <p:nvGraphicFramePr>
          <p:cNvPr id="156" name="Google Shape;156;p27"/>
          <p:cNvGraphicFramePr/>
          <p:nvPr/>
        </p:nvGraphicFramePr>
        <p:xfrm>
          <a:off x="197700" y="186925"/>
          <a:ext cx="3000000" cy="3000000"/>
        </p:xfrm>
        <a:graphic>
          <a:graphicData uri="http://schemas.openxmlformats.org/drawingml/2006/table">
            <a:tbl>
              <a:tblPr>
                <a:noFill/>
                <a:tableStyleId>{1458834E-8E54-4644-89DF-0B12AB3BC416}</a:tableStyleId>
              </a:tblPr>
              <a:tblGrid>
                <a:gridCol w="2918000"/>
                <a:gridCol w="2918000"/>
                <a:gridCol w="2918000"/>
              </a:tblGrid>
              <a:tr h="474425">
                <a:tc>
                  <a:txBody>
                    <a:bodyPr/>
                    <a:lstStyle/>
                    <a:p>
                      <a:pPr indent="0" lvl="0" marL="0" rtl="0" algn="ctr">
                        <a:spcBef>
                          <a:spcPts val="0"/>
                        </a:spcBef>
                        <a:spcAft>
                          <a:spcPts val="0"/>
                        </a:spcAft>
                        <a:buNone/>
                      </a:pPr>
                      <a:r>
                        <a:rPr b="1" lang="en" sz="2100">
                          <a:latin typeface="Playfair Display"/>
                          <a:ea typeface="Playfair Display"/>
                          <a:cs typeface="Playfair Display"/>
                          <a:sym typeface="Playfair Display"/>
                        </a:rPr>
                        <a:t>User Story</a:t>
                      </a:r>
                      <a:endParaRPr b="1" sz="2100">
                        <a:latin typeface="Playfair Display"/>
                        <a:ea typeface="Playfair Display"/>
                        <a:cs typeface="Playfair Display"/>
                        <a:sym typeface="Playfair Display"/>
                      </a:endParaRPr>
                    </a:p>
                  </a:txBody>
                  <a:tcPr marT="91425" marB="91425" marR="91425" marL="91425"/>
                </a:tc>
                <a:tc>
                  <a:txBody>
                    <a:bodyPr/>
                    <a:lstStyle/>
                    <a:p>
                      <a:pPr indent="0" lvl="0" marL="0" rtl="0" algn="ctr">
                        <a:spcBef>
                          <a:spcPts val="0"/>
                        </a:spcBef>
                        <a:spcAft>
                          <a:spcPts val="0"/>
                        </a:spcAft>
                        <a:buNone/>
                      </a:pPr>
                      <a:r>
                        <a:rPr b="1" lang="en" sz="2100">
                          <a:latin typeface="Playfair Display"/>
                          <a:ea typeface="Playfair Display"/>
                          <a:cs typeface="Playfair Display"/>
                          <a:sym typeface="Playfair Display"/>
                        </a:rPr>
                        <a:t>User</a:t>
                      </a:r>
                      <a:endParaRPr b="1" sz="2100">
                        <a:latin typeface="Playfair Display"/>
                        <a:ea typeface="Playfair Display"/>
                        <a:cs typeface="Playfair Display"/>
                        <a:sym typeface="Playfair Display"/>
                      </a:endParaRPr>
                    </a:p>
                  </a:txBody>
                  <a:tcPr marT="91425" marB="91425" marR="91425" marL="91425"/>
                </a:tc>
                <a:tc>
                  <a:txBody>
                    <a:bodyPr/>
                    <a:lstStyle/>
                    <a:p>
                      <a:pPr indent="0" lvl="0" marL="0" rtl="0" algn="ctr">
                        <a:spcBef>
                          <a:spcPts val="0"/>
                        </a:spcBef>
                        <a:spcAft>
                          <a:spcPts val="0"/>
                        </a:spcAft>
                        <a:buNone/>
                      </a:pPr>
                      <a:r>
                        <a:rPr b="1" lang="en" sz="2100">
                          <a:latin typeface="Playfair Display"/>
                          <a:ea typeface="Playfair Display"/>
                          <a:cs typeface="Playfair Display"/>
                          <a:sym typeface="Playfair Display"/>
                        </a:rPr>
                        <a:t>Object</a:t>
                      </a:r>
                      <a:endParaRPr b="1" sz="2100">
                        <a:latin typeface="Playfair Display"/>
                        <a:ea typeface="Playfair Display"/>
                        <a:cs typeface="Playfair Display"/>
                        <a:sym typeface="Playfair Display"/>
                      </a:endParaRPr>
                    </a:p>
                  </a:txBody>
                  <a:tcPr marT="91425" marB="91425" marR="91425" marL="91425"/>
                </a:tc>
              </a:tr>
              <a:tr h="1622700">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#7 As a physician-researcher, I want to be able to </a:t>
                      </a:r>
                      <a:r>
                        <a:rPr i="1" lang="en" sz="950">
                          <a:latin typeface="Playfair Display"/>
                          <a:ea typeface="Playfair Display"/>
                          <a:cs typeface="Playfair Display"/>
                          <a:sym typeface="Playfair Display"/>
                        </a:rPr>
                        <a:t>use </a:t>
                      </a:r>
                      <a:r>
                        <a:rPr lang="en" sz="950">
                          <a:latin typeface="Playfair Display"/>
                          <a:ea typeface="Playfair Display"/>
                          <a:cs typeface="Playfair Display"/>
                          <a:sym typeface="Playfair Display"/>
                        </a:rPr>
                        <a:t>the anonymized data information with consent about blood glucose monitoring so that I can understand and provide innovative works regarding diabetes.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Physician-Researcher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GlucoTechWebsite </a:t>
                      </a:r>
                      <a:endParaRPr sz="950">
                        <a:latin typeface="Playfair Display"/>
                        <a:ea typeface="Playfair Display"/>
                        <a:cs typeface="Playfair Display"/>
                        <a:sym typeface="Playfair Display"/>
                      </a:endParaRPr>
                    </a:p>
                  </a:txBody>
                  <a:tcPr marT="91425" marB="91425" marR="47625" marL="47625"/>
                </a:tc>
              </a:tr>
              <a:tr h="1265950">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#8 As a nurse, I want to be able to </a:t>
                      </a:r>
                      <a:r>
                        <a:rPr i="1" lang="en" sz="950">
                          <a:latin typeface="Playfair Display"/>
                          <a:ea typeface="Playfair Display"/>
                          <a:cs typeface="Playfair Display"/>
                          <a:sym typeface="Playfair Display"/>
                        </a:rPr>
                        <a:t>access </a:t>
                      </a:r>
                      <a:r>
                        <a:rPr lang="en" sz="950">
                          <a:latin typeface="Playfair Display"/>
                          <a:ea typeface="Playfair Display"/>
                          <a:cs typeface="Playfair Display"/>
                          <a:sym typeface="Playfair Display"/>
                        </a:rPr>
                        <a:t>my patient’s blood glucose monitoring so that I can help them be reminded of the proper </a:t>
                      </a:r>
                      <a:r>
                        <a:rPr lang="en" sz="950">
                          <a:solidFill>
                            <a:schemeClr val="dk2"/>
                          </a:solidFill>
                          <a:latin typeface="Playfair Display"/>
                          <a:ea typeface="Playfair Display"/>
                          <a:cs typeface="Playfair Display"/>
                          <a:sym typeface="Playfair Display"/>
                        </a:rPr>
                        <a:t>fingerstick method, the intake of their medications, and their diet. </a:t>
                      </a:r>
                      <a:endParaRPr b="1"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Nurse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GlucoTechWebsite </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Patient </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Recommendation </a:t>
                      </a:r>
                      <a:endParaRPr sz="950">
                        <a:latin typeface="Playfair Display"/>
                        <a:ea typeface="Playfair Display"/>
                        <a:cs typeface="Playfair Display"/>
                        <a:sym typeface="Playfair Display"/>
                      </a:endParaRPr>
                    </a:p>
                  </a:txBody>
                  <a:tcPr marT="91425" marB="91425" marR="47625" marL="47625"/>
                </a:tc>
              </a:tr>
              <a:tr h="1444325">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#9 As a dietician, I want to be able to </a:t>
                      </a:r>
                      <a:r>
                        <a:rPr i="1" lang="en" sz="950">
                          <a:latin typeface="Playfair Display"/>
                          <a:ea typeface="Playfair Display"/>
                          <a:cs typeface="Playfair Display"/>
                          <a:sym typeface="Playfair Display"/>
                        </a:rPr>
                        <a:t>access </a:t>
                      </a:r>
                      <a:r>
                        <a:rPr lang="en" sz="950">
                          <a:latin typeface="Playfair Display"/>
                          <a:ea typeface="Playfair Display"/>
                          <a:cs typeface="Playfair Display"/>
                          <a:sym typeface="Playfair Display"/>
                        </a:rPr>
                        <a:t>my patient’s blood glucose monitoring so that I can provide an individualized dietary recommendation and be able to collaborate with other clinicians regarding dietary needs.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Dietician </a:t>
                      </a:r>
                      <a:endParaRPr sz="950">
                        <a:latin typeface="Playfair Display"/>
                        <a:ea typeface="Playfair Display"/>
                        <a:cs typeface="Playfair Display"/>
                        <a:sym typeface="Playfair Display"/>
                      </a:endParaRPr>
                    </a:p>
                  </a:txBody>
                  <a:tcPr marT="91425" marB="91425" marR="47625" marL="47625"/>
                </a:tc>
                <a:tc>
                  <a:txBody>
                    <a:bodyPr/>
                    <a:lstStyle/>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GlucoTechWebsite </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Patient </a:t>
                      </a:r>
                      <a:endParaRPr sz="950">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rPr lang="en" sz="950">
                          <a:latin typeface="Playfair Display"/>
                          <a:ea typeface="Playfair Display"/>
                          <a:cs typeface="Playfair Display"/>
                          <a:sym typeface="Playfair Display"/>
                        </a:rPr>
                        <a:t>Physician </a:t>
                      </a:r>
                      <a:endParaRPr sz="950">
                        <a:latin typeface="Playfair Display"/>
                        <a:ea typeface="Playfair Display"/>
                        <a:cs typeface="Playfair Display"/>
                        <a:sym typeface="Playfair Display"/>
                      </a:endParaRPr>
                    </a:p>
                  </a:txBody>
                  <a:tcPr marT="91425" marB="91425" marR="47625" marL="47625"/>
                </a:tc>
              </a:tr>
            </a:tbl>
          </a:graphicData>
        </a:graphic>
      </p:graphicFrame>
      <p:sp>
        <p:nvSpPr>
          <p:cNvPr id="157" name="Google Shape;157;p27"/>
          <p:cNvSpPr/>
          <p:nvPr/>
        </p:nvSpPr>
        <p:spPr>
          <a:xfrm>
            <a:off x="4825900" y="735925"/>
            <a:ext cx="1207800" cy="215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7"/>
          <p:cNvSpPr/>
          <p:nvPr/>
        </p:nvSpPr>
        <p:spPr>
          <a:xfrm>
            <a:off x="4825900" y="2356050"/>
            <a:ext cx="1207800" cy="215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7"/>
          <p:cNvSpPr/>
          <p:nvPr/>
        </p:nvSpPr>
        <p:spPr>
          <a:xfrm>
            <a:off x="4825900" y="3619100"/>
            <a:ext cx="1207800" cy="215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8"/>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Business Rules</a:t>
            </a:r>
            <a:endParaRPr/>
          </a:p>
        </p:txBody>
      </p:sp>
      <p:sp>
        <p:nvSpPr>
          <p:cNvPr id="165" name="Google Shape;165;p28"/>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66" name="Google Shape;166;p2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Business Rules</a:t>
            </a:r>
            <a:endParaRPr/>
          </a:p>
        </p:txBody>
      </p:sp>
      <p:graphicFrame>
        <p:nvGraphicFramePr>
          <p:cNvPr id="172" name="Google Shape;172;p29"/>
          <p:cNvGraphicFramePr/>
          <p:nvPr/>
        </p:nvGraphicFramePr>
        <p:xfrm>
          <a:off x="402575" y="1017725"/>
          <a:ext cx="3000000" cy="3000000"/>
        </p:xfrm>
        <a:graphic>
          <a:graphicData uri="http://schemas.openxmlformats.org/drawingml/2006/table">
            <a:tbl>
              <a:tblPr>
                <a:noFill/>
                <a:tableStyleId>{1458834E-8E54-4644-89DF-0B12AB3BC416}</a:tableStyleId>
              </a:tblPr>
              <a:tblGrid>
                <a:gridCol w="4166750"/>
                <a:gridCol w="4166750"/>
              </a:tblGrid>
              <a:tr h="3885300">
                <a:tc>
                  <a:txBody>
                    <a:bodyPr/>
                    <a:lstStyle/>
                    <a:p>
                      <a:pPr indent="0" lvl="0" marL="0" rtl="0" algn="just">
                        <a:lnSpc>
                          <a:spcPct val="115000"/>
                        </a:lnSpc>
                        <a:spcBef>
                          <a:spcPts val="0"/>
                        </a:spcBef>
                        <a:spcAft>
                          <a:spcPts val="0"/>
                        </a:spcAft>
                        <a:buClr>
                          <a:schemeClr val="dk2"/>
                        </a:buClr>
                        <a:buSzPts val="1100"/>
                        <a:buFont typeface="Arial"/>
                        <a:buNone/>
                      </a:pPr>
                      <a:r>
                        <a:rPr lang="en" sz="1200">
                          <a:solidFill>
                            <a:schemeClr val="dk2"/>
                          </a:solidFill>
                          <a:latin typeface="Playfair Display"/>
                          <a:ea typeface="Playfair Display"/>
                          <a:cs typeface="Playfair Display"/>
                          <a:sym typeface="Playfair Display"/>
                        </a:rPr>
                        <a:t>BR 1. The clinicians with access to the patient’s stored blood glucose level monitoring in the website and the cloud storage are physicians, researchers, nurses, and dieticians.</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Clr>
                          <a:schemeClr val="dk2"/>
                        </a:buClr>
                        <a:buSzPts val="1100"/>
                        <a:buFont typeface="Arial"/>
                        <a:buNone/>
                      </a:pPr>
                      <a:r>
                        <a:rPr lang="en" sz="1200">
                          <a:solidFill>
                            <a:schemeClr val="dk2"/>
                          </a:solidFill>
                          <a:latin typeface="Playfair Display"/>
                          <a:ea typeface="Playfair Display"/>
                          <a:cs typeface="Playfair Display"/>
                          <a:sym typeface="Playfair Display"/>
                        </a:rPr>
                        <a:t> </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Clr>
                          <a:schemeClr val="dk2"/>
                        </a:buClr>
                        <a:buSzPts val="1100"/>
                        <a:buFont typeface="Arial"/>
                        <a:buNone/>
                      </a:pPr>
                      <a:r>
                        <a:rPr lang="en" sz="1200">
                          <a:solidFill>
                            <a:schemeClr val="dk2"/>
                          </a:solidFill>
                          <a:latin typeface="Playfair Display"/>
                          <a:ea typeface="Playfair Display"/>
                          <a:cs typeface="Playfair Display"/>
                          <a:sym typeface="Playfair Display"/>
                        </a:rPr>
                        <a:t>BR 2. The non-clinicians who have access to the patient’s stored blood glucose level monitoring in the website and the cloud storage are the patient and permitted relatives/family members.</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Clr>
                          <a:schemeClr val="dk2"/>
                        </a:buClr>
                        <a:buSzPts val="1100"/>
                        <a:buFont typeface="Arial"/>
                        <a:buNone/>
                      </a:pPr>
                      <a:r>
                        <a:rPr lang="en" sz="1200">
                          <a:solidFill>
                            <a:schemeClr val="dk2"/>
                          </a:solidFill>
                          <a:latin typeface="Playfair Display"/>
                          <a:ea typeface="Playfair Display"/>
                          <a:cs typeface="Playfair Display"/>
                          <a:sym typeface="Playfair Display"/>
                        </a:rPr>
                        <a:t> </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Clr>
                          <a:schemeClr val="dk2"/>
                        </a:buClr>
                        <a:buSzPts val="1100"/>
                        <a:buFont typeface="Arial"/>
                        <a:buNone/>
                      </a:pPr>
                      <a:r>
                        <a:rPr lang="en" sz="1200">
                          <a:solidFill>
                            <a:schemeClr val="dk2"/>
                          </a:solidFill>
                          <a:latin typeface="Playfair Display"/>
                          <a:ea typeface="Playfair Display"/>
                          <a:cs typeface="Playfair Display"/>
                          <a:sym typeface="Playfair Display"/>
                        </a:rPr>
                        <a:t>BR 3. Individuals with access to the patient’s data information have been provided with education on how to navigate the application and cloud through specific usernames and passwords.</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Clr>
                          <a:schemeClr val="dk2"/>
                        </a:buClr>
                        <a:buSzPts val="1100"/>
                        <a:buFont typeface="Arial"/>
                        <a:buNone/>
                      </a:pPr>
                      <a:r>
                        <a:rPr lang="en" sz="1200">
                          <a:solidFill>
                            <a:schemeClr val="dk2"/>
                          </a:solidFill>
                          <a:latin typeface="Playfair Display"/>
                          <a:ea typeface="Playfair Display"/>
                          <a:cs typeface="Playfair Display"/>
                          <a:sym typeface="Playfair Display"/>
                        </a:rPr>
                        <a:t> </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t/>
                      </a:r>
                      <a:endParaRPr>
                        <a:latin typeface="Playfair Display"/>
                        <a:ea typeface="Playfair Display"/>
                        <a:cs typeface="Playfair Display"/>
                        <a:sym typeface="Playfair Display"/>
                      </a:endParaRPr>
                    </a:p>
                  </a:txBody>
                  <a:tcPr marT="91425" marB="91425" marR="91425" marL="91425"/>
                </a:tc>
                <a:tc>
                  <a:txBody>
                    <a:bodyPr/>
                    <a:lstStyle/>
                    <a:p>
                      <a:pPr indent="0" lvl="0" marL="0" rtl="0" algn="just">
                        <a:lnSpc>
                          <a:spcPct val="115000"/>
                        </a:lnSpc>
                        <a:spcBef>
                          <a:spcPts val="0"/>
                        </a:spcBef>
                        <a:spcAft>
                          <a:spcPts val="0"/>
                        </a:spcAft>
                        <a:buNone/>
                      </a:pPr>
                      <a:r>
                        <a:rPr lang="en" sz="1200">
                          <a:solidFill>
                            <a:schemeClr val="dk2"/>
                          </a:solidFill>
                          <a:latin typeface="Playfair Display"/>
                          <a:ea typeface="Playfair Display"/>
                          <a:cs typeface="Playfair Display"/>
                          <a:sym typeface="Playfair Display"/>
                        </a:rPr>
                        <a:t>BR 4. Physicians alone can modify the patient's treatment regimen, recommend new diagnostic tests, and advise/refer consultations with other specialists to prevent common diabetes mellitus complications.</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rPr lang="en" sz="1200">
                          <a:solidFill>
                            <a:schemeClr val="dk2"/>
                          </a:solidFill>
                          <a:latin typeface="Playfair Display"/>
                          <a:ea typeface="Playfair Display"/>
                          <a:cs typeface="Playfair Display"/>
                          <a:sym typeface="Playfair Display"/>
                        </a:rPr>
                        <a:t>BR 5. Physicians and dieticians alone can recommend individualized diets to patients.</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Clr>
                          <a:schemeClr val="dk2"/>
                        </a:buClr>
                        <a:buSzPts val="1100"/>
                        <a:buFont typeface="Arial"/>
                        <a:buNone/>
                      </a:pPr>
                      <a:r>
                        <a:rPr lang="en" sz="1200">
                          <a:solidFill>
                            <a:schemeClr val="dk2"/>
                          </a:solidFill>
                          <a:latin typeface="Playfair Display"/>
                          <a:ea typeface="Playfair Display"/>
                          <a:cs typeface="Playfair Display"/>
                          <a:sym typeface="Playfair Display"/>
                        </a:rPr>
                        <a:t>BR 6. Nurses report to the physician and refer the patients with abnormal blood glucose level monitoring.</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Clr>
                          <a:schemeClr val="dk2"/>
                        </a:buClr>
                        <a:buSzPts val="1100"/>
                        <a:buFont typeface="Arial"/>
                        <a:buNone/>
                      </a:pPr>
                      <a:r>
                        <a:rPr lang="en" sz="1200">
                          <a:solidFill>
                            <a:schemeClr val="dk2"/>
                          </a:solidFill>
                          <a:latin typeface="Playfair Display"/>
                          <a:ea typeface="Playfair Display"/>
                          <a:cs typeface="Playfair Display"/>
                          <a:sym typeface="Playfair Display"/>
                        </a:rPr>
                        <a:t> </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Clr>
                          <a:schemeClr val="dk2"/>
                        </a:buClr>
                        <a:buSzPts val="1100"/>
                        <a:buFont typeface="Arial"/>
                        <a:buNone/>
                      </a:pPr>
                      <a:r>
                        <a:rPr lang="en" sz="1200">
                          <a:solidFill>
                            <a:schemeClr val="dk2"/>
                          </a:solidFill>
                          <a:latin typeface="Playfair Display"/>
                          <a:ea typeface="Playfair Display"/>
                          <a:cs typeface="Playfair Display"/>
                          <a:sym typeface="Playfair Display"/>
                        </a:rPr>
                        <a:t>BR 7. The system must comply with all relevant data privacy and security regulations and must maintain high standards of data protection.</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Clr>
                          <a:schemeClr val="dk2"/>
                        </a:buClr>
                        <a:buSzPts val="1100"/>
                        <a:buFont typeface="Arial"/>
                        <a:buNone/>
                      </a:pPr>
                      <a:r>
                        <a:rPr lang="en" sz="1200">
                          <a:solidFill>
                            <a:schemeClr val="dk2"/>
                          </a:solidFill>
                          <a:latin typeface="Playfair Display"/>
                          <a:ea typeface="Playfair Display"/>
                          <a:cs typeface="Playfair Display"/>
                          <a:sym typeface="Playfair Display"/>
                        </a:rPr>
                        <a:t> </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rPr lang="en" sz="1200">
                          <a:solidFill>
                            <a:schemeClr val="dk2"/>
                          </a:solidFill>
                          <a:latin typeface="Playfair Display"/>
                          <a:ea typeface="Playfair Display"/>
                          <a:cs typeface="Playfair Display"/>
                          <a:sym typeface="Playfair Display"/>
                        </a:rPr>
                        <a:t>BR 8. The GlucoTech must provide customer support to address any technical issues or concerns raised by users.</a:t>
                      </a:r>
                      <a:endParaRPr>
                        <a:latin typeface="Playfair Display"/>
                        <a:ea typeface="Playfair Display"/>
                        <a:cs typeface="Playfair Display"/>
                        <a:sym typeface="Playfair Display"/>
                      </a:endParaRPr>
                    </a:p>
                  </a:txBody>
                  <a:tcPr marT="91425" marB="91425" marR="91425" marL="9142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Business Rules</a:t>
            </a:r>
            <a:endParaRPr/>
          </a:p>
        </p:txBody>
      </p:sp>
      <p:graphicFrame>
        <p:nvGraphicFramePr>
          <p:cNvPr id="178" name="Google Shape;178;p30"/>
          <p:cNvGraphicFramePr/>
          <p:nvPr/>
        </p:nvGraphicFramePr>
        <p:xfrm>
          <a:off x="402575" y="1017725"/>
          <a:ext cx="3000000" cy="3000000"/>
        </p:xfrm>
        <a:graphic>
          <a:graphicData uri="http://schemas.openxmlformats.org/drawingml/2006/table">
            <a:tbl>
              <a:tblPr>
                <a:noFill/>
                <a:tableStyleId>{1458834E-8E54-4644-89DF-0B12AB3BC416}</a:tableStyleId>
              </a:tblPr>
              <a:tblGrid>
                <a:gridCol w="4166750"/>
                <a:gridCol w="4166750"/>
              </a:tblGrid>
              <a:tr h="3885300">
                <a:tc>
                  <a:txBody>
                    <a:bodyPr/>
                    <a:lstStyle/>
                    <a:p>
                      <a:pPr indent="0" lvl="0" marL="0" rtl="0" algn="just">
                        <a:lnSpc>
                          <a:spcPct val="115000"/>
                        </a:lnSpc>
                        <a:spcBef>
                          <a:spcPts val="0"/>
                        </a:spcBef>
                        <a:spcAft>
                          <a:spcPts val="0"/>
                        </a:spcAft>
                        <a:buNone/>
                      </a:pPr>
                      <a:r>
                        <a:rPr lang="en" sz="1200">
                          <a:solidFill>
                            <a:schemeClr val="dk2"/>
                          </a:solidFill>
                          <a:latin typeface="Playfair Display"/>
                          <a:ea typeface="Playfair Display"/>
                          <a:cs typeface="Playfair Display"/>
                          <a:sym typeface="Playfair Display"/>
                        </a:rPr>
                        <a:t>BR 9. An individual is considered diabetic if [please refer to the table below (Mayo Clinic, 2023)]:</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t/>
                      </a:r>
                      <a:endParaRPr sz="1200">
                        <a:solidFill>
                          <a:schemeClr val="dk2"/>
                        </a:solidFill>
                        <a:latin typeface="Playfair Display"/>
                        <a:ea typeface="Playfair Display"/>
                        <a:cs typeface="Playfair Display"/>
                        <a:sym typeface="Playfair Display"/>
                      </a:endParaRPr>
                    </a:p>
                  </a:txBody>
                  <a:tcPr marT="91425" marB="91425" marR="91425" marL="91425"/>
                </a:tc>
                <a:tc>
                  <a:txBody>
                    <a:bodyPr/>
                    <a:lstStyle/>
                    <a:p>
                      <a:pPr indent="0" lvl="0" marL="0" rtl="0" algn="just">
                        <a:lnSpc>
                          <a:spcPct val="115000"/>
                        </a:lnSpc>
                        <a:spcBef>
                          <a:spcPts val="0"/>
                        </a:spcBef>
                        <a:spcAft>
                          <a:spcPts val="0"/>
                        </a:spcAft>
                        <a:buNone/>
                      </a:pPr>
                      <a:r>
                        <a:rPr lang="en" sz="1200">
                          <a:solidFill>
                            <a:schemeClr val="dk2"/>
                          </a:solidFill>
                          <a:latin typeface="Playfair Display"/>
                          <a:ea typeface="Playfair Display"/>
                          <a:cs typeface="Playfair Display"/>
                          <a:sym typeface="Playfair Display"/>
                        </a:rPr>
                        <a:t>BR 10. The GlucoTech will provide alert messages to the individuals in BR 1 and BR 2 sections when the patient’s blood glucose level is more than 100 mg/dL or less than 50 mg/dL.</a:t>
                      </a:r>
                      <a:endParaRPr sz="1200">
                        <a:solidFill>
                          <a:schemeClr val="dk2"/>
                        </a:solidFill>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t/>
                      </a:r>
                      <a:endParaRPr sz="1200">
                        <a:solidFill>
                          <a:schemeClr val="dk2"/>
                        </a:solidFill>
                        <a:latin typeface="Playfair Display"/>
                        <a:ea typeface="Playfair Display"/>
                        <a:cs typeface="Playfair Display"/>
                        <a:sym typeface="Playfair Display"/>
                      </a:endParaRPr>
                    </a:p>
                  </a:txBody>
                  <a:tcPr marT="91425" marB="91425" marR="91425" marL="91425"/>
                </a:tc>
              </a:tr>
            </a:tbl>
          </a:graphicData>
        </a:graphic>
      </p:graphicFrame>
      <p:graphicFrame>
        <p:nvGraphicFramePr>
          <p:cNvPr id="179" name="Google Shape;179;p30"/>
          <p:cNvGraphicFramePr/>
          <p:nvPr/>
        </p:nvGraphicFramePr>
        <p:xfrm>
          <a:off x="993475" y="1662025"/>
          <a:ext cx="3000000" cy="3000000"/>
        </p:xfrm>
        <a:graphic>
          <a:graphicData uri="http://schemas.openxmlformats.org/drawingml/2006/table">
            <a:tbl>
              <a:tblPr>
                <a:noFill/>
                <a:tableStyleId>{4B760C32-F523-415D-AB66-BDCE839B0EB2}</a:tableStyleId>
              </a:tblPr>
              <a:tblGrid>
                <a:gridCol w="1506225"/>
                <a:gridCol w="1511075"/>
              </a:tblGrid>
              <a:tr h="273900">
                <a:tc>
                  <a:txBody>
                    <a:bodyPr/>
                    <a:lstStyle/>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Test</a:t>
                      </a:r>
                      <a:endParaRPr sz="700">
                        <a:latin typeface="Playfair Display"/>
                        <a:ea typeface="Playfair Display"/>
                        <a:cs typeface="Playfair Display"/>
                        <a:sym typeface="Playfair Display"/>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Result</a:t>
                      </a:r>
                      <a:endParaRPr sz="700">
                        <a:latin typeface="Playfair Display"/>
                        <a:ea typeface="Playfair Display"/>
                        <a:cs typeface="Playfair Display"/>
                        <a:sym typeface="Playfair Display"/>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14950">
                <a:tc>
                  <a:txBody>
                    <a:bodyPr/>
                    <a:lstStyle/>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HbA1C</a:t>
                      </a:r>
                      <a:endParaRPr sz="700">
                        <a:latin typeface="Playfair Display"/>
                        <a:ea typeface="Playfair Display"/>
                        <a:cs typeface="Playfair Display"/>
                        <a:sym typeface="Playfair Display"/>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Diabetes - more than 6.5%</a:t>
                      </a:r>
                      <a:endParaRPr sz="700">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Prediabetes - 5.7% - 6.4%</a:t>
                      </a:r>
                      <a:endParaRPr sz="700">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Normal - less than 5.7%</a:t>
                      </a:r>
                      <a:endParaRPr sz="700">
                        <a:latin typeface="Playfair Display"/>
                        <a:ea typeface="Playfair Display"/>
                        <a:cs typeface="Playfair Display"/>
                        <a:sym typeface="Playfair Display"/>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14950">
                <a:tc>
                  <a:txBody>
                    <a:bodyPr/>
                    <a:lstStyle/>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Random blood sugar</a:t>
                      </a:r>
                      <a:endParaRPr sz="700">
                        <a:latin typeface="Playfair Display"/>
                        <a:ea typeface="Playfair Display"/>
                        <a:cs typeface="Playfair Display"/>
                        <a:sym typeface="Playfair Display"/>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Diabetes - more than 200 mg/dL</a:t>
                      </a:r>
                      <a:endParaRPr sz="700">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Prediabetes - ***</a:t>
                      </a:r>
                      <a:endParaRPr sz="700">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Normal - less than 200 mg/dL</a:t>
                      </a:r>
                      <a:endParaRPr sz="700">
                        <a:latin typeface="Playfair Display"/>
                        <a:ea typeface="Playfair Display"/>
                        <a:cs typeface="Playfair Display"/>
                        <a:sym typeface="Playfair Display"/>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14950">
                <a:tc>
                  <a:txBody>
                    <a:bodyPr/>
                    <a:lstStyle/>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Fasting blood sugar</a:t>
                      </a:r>
                      <a:endParaRPr sz="700">
                        <a:latin typeface="Playfair Display"/>
                        <a:ea typeface="Playfair Display"/>
                        <a:cs typeface="Playfair Display"/>
                        <a:sym typeface="Playfair Display"/>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Diabetes - more than 126 mg/dL</a:t>
                      </a:r>
                      <a:endParaRPr sz="700">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Prediabetes - 100 mg/dL - 125 mg/dL</a:t>
                      </a:r>
                      <a:endParaRPr sz="700">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Normal - less than 100 mg/dL</a:t>
                      </a:r>
                      <a:endParaRPr sz="700">
                        <a:latin typeface="Playfair Display"/>
                        <a:ea typeface="Playfair Display"/>
                        <a:cs typeface="Playfair Display"/>
                        <a:sym typeface="Playfair Display"/>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14950">
                <a:tc>
                  <a:txBody>
                    <a:bodyPr/>
                    <a:lstStyle/>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Glucose tolerance</a:t>
                      </a:r>
                      <a:endParaRPr sz="700">
                        <a:latin typeface="Playfair Display"/>
                        <a:ea typeface="Playfair Display"/>
                        <a:cs typeface="Playfair Display"/>
                        <a:sym typeface="Playfair Display"/>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Diabetes - more than 200 mg/dL</a:t>
                      </a:r>
                      <a:endParaRPr sz="700">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Prediabetes - 140 mg/dL - 199 mg/dL</a:t>
                      </a:r>
                      <a:endParaRPr sz="700">
                        <a:latin typeface="Playfair Display"/>
                        <a:ea typeface="Playfair Display"/>
                        <a:cs typeface="Playfair Display"/>
                        <a:sym typeface="Playfair Display"/>
                      </a:endParaRPr>
                    </a:p>
                    <a:p>
                      <a:pPr indent="0" lvl="0" marL="0" rtl="0" algn="just">
                        <a:lnSpc>
                          <a:spcPct val="115000"/>
                        </a:lnSpc>
                        <a:spcBef>
                          <a:spcPts val="0"/>
                        </a:spcBef>
                        <a:spcAft>
                          <a:spcPts val="0"/>
                        </a:spcAft>
                        <a:buNone/>
                      </a:pPr>
                      <a:r>
                        <a:rPr lang="en" sz="700">
                          <a:latin typeface="Playfair Display"/>
                          <a:ea typeface="Playfair Display"/>
                          <a:cs typeface="Playfair Display"/>
                          <a:sym typeface="Playfair Display"/>
                        </a:rPr>
                        <a:t>Normal - less than 140 mg/dL</a:t>
                      </a:r>
                      <a:endParaRPr sz="700">
                        <a:latin typeface="Playfair Display"/>
                        <a:ea typeface="Playfair Display"/>
                        <a:cs typeface="Playfair Display"/>
                        <a:sym typeface="Playfair Display"/>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1"/>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Nonfunctional Requirements</a:t>
            </a:r>
            <a:endParaRPr/>
          </a:p>
        </p:txBody>
      </p:sp>
      <p:sp>
        <p:nvSpPr>
          <p:cNvPr id="185" name="Google Shape;185;p31"/>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86" name="Google Shape;186;p3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Contents</a:t>
            </a:r>
            <a:endParaRPr/>
          </a:p>
        </p:txBody>
      </p:sp>
      <p:graphicFrame>
        <p:nvGraphicFramePr>
          <p:cNvPr id="65" name="Google Shape;65;p14"/>
          <p:cNvGraphicFramePr/>
          <p:nvPr/>
        </p:nvGraphicFramePr>
        <p:xfrm>
          <a:off x="389075" y="1017713"/>
          <a:ext cx="3000000" cy="3000000"/>
        </p:xfrm>
        <a:graphic>
          <a:graphicData uri="http://schemas.openxmlformats.org/drawingml/2006/table">
            <a:tbl>
              <a:tblPr>
                <a:noFill/>
                <a:tableStyleId>{1458834E-8E54-4644-89DF-0B12AB3BC416}</a:tableStyleId>
              </a:tblPr>
              <a:tblGrid>
                <a:gridCol w="4182925"/>
                <a:gridCol w="4182925"/>
              </a:tblGrid>
              <a:tr h="3697975">
                <a:tc>
                  <a:txBody>
                    <a:bodyPr/>
                    <a:lstStyle/>
                    <a:p>
                      <a:pPr indent="-368300" lvl="0" marL="457200" rtl="0" algn="l">
                        <a:lnSpc>
                          <a:spcPct val="115000"/>
                        </a:lnSpc>
                        <a:spcBef>
                          <a:spcPts val="0"/>
                        </a:spcBef>
                        <a:spcAft>
                          <a:spcPts val="0"/>
                        </a:spcAft>
                        <a:buClr>
                          <a:schemeClr val="dk2"/>
                        </a:buClr>
                        <a:buSzPts val="2200"/>
                        <a:buFont typeface="Playfair Display"/>
                        <a:buChar char="●"/>
                      </a:pPr>
                      <a:r>
                        <a:rPr lang="en" sz="2200">
                          <a:solidFill>
                            <a:schemeClr val="dk2"/>
                          </a:solidFill>
                          <a:latin typeface="Playfair Display"/>
                          <a:ea typeface="Playfair Display"/>
                          <a:cs typeface="Playfair Display"/>
                          <a:sym typeface="Playfair Display"/>
                        </a:rPr>
                        <a:t>Brief overview of the project</a:t>
                      </a:r>
                      <a:endParaRPr sz="2200">
                        <a:solidFill>
                          <a:schemeClr val="dk2"/>
                        </a:solidFill>
                        <a:latin typeface="Playfair Display"/>
                        <a:ea typeface="Playfair Display"/>
                        <a:cs typeface="Playfair Display"/>
                        <a:sym typeface="Playfair Display"/>
                      </a:endParaRPr>
                    </a:p>
                    <a:p>
                      <a:pPr indent="-368300" lvl="0" marL="457200" rtl="0" algn="l">
                        <a:lnSpc>
                          <a:spcPct val="115000"/>
                        </a:lnSpc>
                        <a:spcBef>
                          <a:spcPts val="0"/>
                        </a:spcBef>
                        <a:spcAft>
                          <a:spcPts val="0"/>
                        </a:spcAft>
                        <a:buClr>
                          <a:schemeClr val="dk2"/>
                        </a:buClr>
                        <a:buSzPts val="2200"/>
                        <a:buFont typeface="Playfair Display"/>
                        <a:buChar char="●"/>
                      </a:pPr>
                      <a:r>
                        <a:rPr lang="en" sz="2200">
                          <a:solidFill>
                            <a:schemeClr val="dk2"/>
                          </a:solidFill>
                          <a:latin typeface="Playfair Display"/>
                          <a:ea typeface="Playfair Display"/>
                          <a:cs typeface="Playfair Display"/>
                          <a:sym typeface="Playfair Display"/>
                        </a:rPr>
                        <a:t>Information on </a:t>
                      </a:r>
                      <a:r>
                        <a:rPr i="1" lang="en" sz="2200">
                          <a:solidFill>
                            <a:schemeClr val="dk2"/>
                          </a:solidFill>
                          <a:latin typeface="Playfair Display"/>
                          <a:ea typeface="Playfair Display"/>
                          <a:cs typeface="Playfair Display"/>
                          <a:sym typeface="Playfair Display"/>
                        </a:rPr>
                        <a:t>Diabetes Mellitus</a:t>
                      </a:r>
                      <a:endParaRPr i="1" sz="2200">
                        <a:solidFill>
                          <a:schemeClr val="dk2"/>
                        </a:solidFill>
                        <a:latin typeface="Playfair Display"/>
                        <a:ea typeface="Playfair Display"/>
                        <a:cs typeface="Playfair Display"/>
                        <a:sym typeface="Playfair Display"/>
                      </a:endParaRPr>
                    </a:p>
                    <a:p>
                      <a:pPr indent="-368300" lvl="0" marL="457200" rtl="0" algn="l">
                        <a:lnSpc>
                          <a:spcPct val="115000"/>
                        </a:lnSpc>
                        <a:spcBef>
                          <a:spcPts val="0"/>
                        </a:spcBef>
                        <a:spcAft>
                          <a:spcPts val="0"/>
                        </a:spcAft>
                        <a:buClr>
                          <a:schemeClr val="dk2"/>
                        </a:buClr>
                        <a:buSzPts val="2200"/>
                        <a:buFont typeface="Playfair Display"/>
                        <a:buChar char="●"/>
                      </a:pPr>
                      <a:r>
                        <a:rPr lang="en" sz="2200">
                          <a:solidFill>
                            <a:schemeClr val="dk2"/>
                          </a:solidFill>
                          <a:latin typeface="Playfair Display"/>
                          <a:ea typeface="Playfair Display"/>
                          <a:cs typeface="Playfair Display"/>
                          <a:sym typeface="Playfair Display"/>
                        </a:rPr>
                        <a:t>User Types and Roles</a:t>
                      </a:r>
                      <a:endParaRPr sz="2200">
                        <a:solidFill>
                          <a:schemeClr val="dk2"/>
                        </a:solidFill>
                        <a:latin typeface="Playfair Display"/>
                        <a:ea typeface="Playfair Display"/>
                        <a:cs typeface="Playfair Display"/>
                        <a:sym typeface="Playfair Display"/>
                      </a:endParaRPr>
                    </a:p>
                    <a:p>
                      <a:pPr indent="-368300" lvl="0" marL="457200" rtl="0" algn="l">
                        <a:lnSpc>
                          <a:spcPct val="115000"/>
                        </a:lnSpc>
                        <a:spcBef>
                          <a:spcPts val="0"/>
                        </a:spcBef>
                        <a:spcAft>
                          <a:spcPts val="0"/>
                        </a:spcAft>
                        <a:buClr>
                          <a:schemeClr val="dk2"/>
                        </a:buClr>
                        <a:buSzPts val="2200"/>
                        <a:buFont typeface="Playfair Display"/>
                        <a:buChar char="●"/>
                      </a:pPr>
                      <a:r>
                        <a:rPr lang="en" sz="2200">
                          <a:solidFill>
                            <a:schemeClr val="dk2"/>
                          </a:solidFill>
                          <a:latin typeface="Playfair Display"/>
                          <a:ea typeface="Playfair Display"/>
                          <a:cs typeface="Playfair Display"/>
                          <a:sym typeface="Playfair Display"/>
                        </a:rPr>
                        <a:t>User Stories and Artifacts</a:t>
                      </a:r>
                      <a:endParaRPr sz="2200">
                        <a:solidFill>
                          <a:schemeClr val="dk2"/>
                        </a:solidFill>
                        <a:latin typeface="Playfair Display"/>
                        <a:ea typeface="Playfair Display"/>
                        <a:cs typeface="Playfair Display"/>
                        <a:sym typeface="Playfair Display"/>
                      </a:endParaRPr>
                    </a:p>
                    <a:p>
                      <a:pPr indent="-368300" lvl="0" marL="457200" rtl="0" algn="l">
                        <a:lnSpc>
                          <a:spcPct val="115000"/>
                        </a:lnSpc>
                        <a:spcBef>
                          <a:spcPts val="0"/>
                        </a:spcBef>
                        <a:spcAft>
                          <a:spcPts val="0"/>
                        </a:spcAft>
                        <a:buClr>
                          <a:schemeClr val="dk2"/>
                        </a:buClr>
                        <a:buSzPts val="2200"/>
                        <a:buFont typeface="Playfair Display"/>
                        <a:buChar char="●"/>
                      </a:pPr>
                      <a:r>
                        <a:rPr lang="en" sz="2200">
                          <a:solidFill>
                            <a:schemeClr val="dk2"/>
                          </a:solidFill>
                          <a:latin typeface="Playfair Display"/>
                          <a:ea typeface="Playfair Display"/>
                          <a:cs typeface="Playfair Display"/>
                          <a:sym typeface="Playfair Display"/>
                        </a:rPr>
                        <a:t>Business Rules</a:t>
                      </a:r>
                      <a:endParaRPr sz="2200">
                        <a:solidFill>
                          <a:schemeClr val="dk2"/>
                        </a:solidFill>
                        <a:latin typeface="Playfair Display"/>
                        <a:ea typeface="Playfair Display"/>
                        <a:cs typeface="Playfair Display"/>
                        <a:sym typeface="Playfair Display"/>
                      </a:endParaRPr>
                    </a:p>
                    <a:p>
                      <a:pPr indent="-368300" lvl="0" marL="457200" rtl="0" algn="l">
                        <a:lnSpc>
                          <a:spcPct val="115000"/>
                        </a:lnSpc>
                        <a:spcBef>
                          <a:spcPts val="0"/>
                        </a:spcBef>
                        <a:spcAft>
                          <a:spcPts val="0"/>
                        </a:spcAft>
                        <a:buClr>
                          <a:schemeClr val="dk2"/>
                        </a:buClr>
                        <a:buSzPts val="2200"/>
                        <a:buFont typeface="Playfair Display"/>
                        <a:buChar char="●"/>
                      </a:pPr>
                      <a:r>
                        <a:rPr lang="en" sz="2200">
                          <a:solidFill>
                            <a:schemeClr val="dk2"/>
                          </a:solidFill>
                          <a:latin typeface="Playfair Display"/>
                          <a:ea typeface="Playfair Display"/>
                          <a:cs typeface="Playfair Display"/>
                          <a:sym typeface="Playfair Display"/>
                        </a:rPr>
                        <a:t>Nonfunctional Requirements</a:t>
                      </a:r>
                      <a:endParaRPr sz="18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368300" lvl="0" marL="457200" rtl="0" algn="l">
                        <a:lnSpc>
                          <a:spcPct val="115000"/>
                        </a:lnSpc>
                        <a:spcBef>
                          <a:spcPts val="0"/>
                        </a:spcBef>
                        <a:spcAft>
                          <a:spcPts val="0"/>
                        </a:spcAft>
                        <a:buClr>
                          <a:schemeClr val="dk2"/>
                        </a:buClr>
                        <a:buSzPts val="2200"/>
                        <a:buFont typeface="Playfair Display"/>
                        <a:buChar char="●"/>
                      </a:pPr>
                      <a:r>
                        <a:rPr lang="en" sz="2200">
                          <a:solidFill>
                            <a:schemeClr val="dk2"/>
                          </a:solidFill>
                          <a:latin typeface="Playfair Display"/>
                          <a:ea typeface="Playfair Display"/>
                          <a:cs typeface="Playfair Display"/>
                          <a:sym typeface="Playfair Display"/>
                        </a:rPr>
                        <a:t>Class Diagram</a:t>
                      </a:r>
                      <a:endParaRPr sz="2200">
                        <a:solidFill>
                          <a:schemeClr val="dk2"/>
                        </a:solidFill>
                        <a:latin typeface="Playfair Display"/>
                        <a:ea typeface="Playfair Display"/>
                        <a:cs typeface="Playfair Display"/>
                        <a:sym typeface="Playfair Display"/>
                      </a:endParaRPr>
                    </a:p>
                    <a:p>
                      <a:pPr indent="-368300" lvl="0" marL="457200" rtl="0" algn="l">
                        <a:lnSpc>
                          <a:spcPct val="115000"/>
                        </a:lnSpc>
                        <a:spcBef>
                          <a:spcPts val="0"/>
                        </a:spcBef>
                        <a:spcAft>
                          <a:spcPts val="0"/>
                        </a:spcAft>
                        <a:buClr>
                          <a:schemeClr val="dk2"/>
                        </a:buClr>
                        <a:buSzPts val="2200"/>
                        <a:buFont typeface="Playfair Display"/>
                        <a:buChar char="●"/>
                      </a:pPr>
                      <a:r>
                        <a:rPr lang="en" sz="2200">
                          <a:solidFill>
                            <a:schemeClr val="dk2"/>
                          </a:solidFill>
                          <a:latin typeface="Playfair Display"/>
                          <a:ea typeface="Playfair Display"/>
                          <a:cs typeface="Playfair Display"/>
                          <a:sym typeface="Playfair Display"/>
                        </a:rPr>
                        <a:t>Collaboration Diagram</a:t>
                      </a:r>
                      <a:endParaRPr sz="2200">
                        <a:solidFill>
                          <a:schemeClr val="dk2"/>
                        </a:solidFill>
                        <a:latin typeface="Playfair Display"/>
                        <a:ea typeface="Playfair Display"/>
                        <a:cs typeface="Playfair Display"/>
                        <a:sym typeface="Playfair Display"/>
                      </a:endParaRPr>
                    </a:p>
                    <a:p>
                      <a:pPr indent="-368300" lvl="0" marL="457200" rtl="0" algn="l">
                        <a:lnSpc>
                          <a:spcPct val="115000"/>
                        </a:lnSpc>
                        <a:spcBef>
                          <a:spcPts val="0"/>
                        </a:spcBef>
                        <a:spcAft>
                          <a:spcPts val="0"/>
                        </a:spcAft>
                        <a:buClr>
                          <a:schemeClr val="dk2"/>
                        </a:buClr>
                        <a:buSzPts val="2200"/>
                        <a:buFont typeface="Playfair Display"/>
                        <a:buChar char="●"/>
                      </a:pPr>
                      <a:r>
                        <a:rPr lang="en" sz="2200">
                          <a:solidFill>
                            <a:schemeClr val="dk2"/>
                          </a:solidFill>
                          <a:latin typeface="Playfair Display"/>
                          <a:ea typeface="Playfair Display"/>
                          <a:cs typeface="Playfair Display"/>
                          <a:sym typeface="Playfair Display"/>
                        </a:rPr>
                        <a:t>Sequence Diagram</a:t>
                      </a:r>
                      <a:endParaRPr sz="2200">
                        <a:solidFill>
                          <a:schemeClr val="dk2"/>
                        </a:solidFill>
                        <a:latin typeface="Playfair Display"/>
                        <a:ea typeface="Playfair Display"/>
                        <a:cs typeface="Playfair Display"/>
                        <a:sym typeface="Playfair Display"/>
                      </a:endParaRPr>
                    </a:p>
                    <a:p>
                      <a:pPr indent="-368300" lvl="0" marL="457200" rtl="0" algn="l">
                        <a:lnSpc>
                          <a:spcPct val="115000"/>
                        </a:lnSpc>
                        <a:spcBef>
                          <a:spcPts val="0"/>
                        </a:spcBef>
                        <a:spcAft>
                          <a:spcPts val="0"/>
                        </a:spcAft>
                        <a:buClr>
                          <a:schemeClr val="dk2"/>
                        </a:buClr>
                        <a:buSzPts val="2200"/>
                        <a:buFont typeface="Playfair Display"/>
                        <a:buChar char="●"/>
                      </a:pPr>
                      <a:r>
                        <a:rPr lang="en" sz="2200">
                          <a:solidFill>
                            <a:schemeClr val="dk2"/>
                          </a:solidFill>
                          <a:latin typeface="Playfair Display"/>
                          <a:ea typeface="Playfair Display"/>
                          <a:cs typeface="Playfair Display"/>
                          <a:sym typeface="Playfair Display"/>
                        </a:rPr>
                        <a:t>Paper Prototypes</a:t>
                      </a:r>
                      <a:endParaRPr sz="2200">
                        <a:solidFill>
                          <a:schemeClr val="dk2"/>
                        </a:solidFill>
                        <a:latin typeface="Playfair Display"/>
                        <a:ea typeface="Playfair Display"/>
                        <a:cs typeface="Playfair Display"/>
                        <a:sym typeface="Playfair Display"/>
                      </a:endParaRPr>
                    </a:p>
                    <a:p>
                      <a:pPr indent="-368300" lvl="0" marL="457200" rtl="0" algn="l">
                        <a:lnSpc>
                          <a:spcPct val="115000"/>
                        </a:lnSpc>
                        <a:spcBef>
                          <a:spcPts val="0"/>
                        </a:spcBef>
                        <a:spcAft>
                          <a:spcPts val="0"/>
                        </a:spcAft>
                        <a:buClr>
                          <a:schemeClr val="dk2"/>
                        </a:buClr>
                        <a:buSzPts val="2200"/>
                        <a:buFont typeface="Playfair Display"/>
                        <a:buChar char="●"/>
                      </a:pPr>
                      <a:r>
                        <a:rPr lang="en" sz="2200">
                          <a:solidFill>
                            <a:schemeClr val="dk2"/>
                          </a:solidFill>
                          <a:latin typeface="Playfair Display"/>
                          <a:ea typeface="Playfair Display"/>
                          <a:cs typeface="Playfair Display"/>
                          <a:sym typeface="Playfair Display"/>
                        </a:rPr>
                        <a:t>Code and Test</a:t>
                      </a:r>
                      <a:endParaRPr sz="2200">
                        <a:solidFill>
                          <a:schemeClr val="dk2"/>
                        </a:solidFill>
                        <a:latin typeface="Playfair Display"/>
                        <a:ea typeface="Playfair Display"/>
                        <a:cs typeface="Playfair Display"/>
                        <a:sym typeface="Playfair Display"/>
                      </a:endParaRPr>
                    </a:p>
                    <a:p>
                      <a:pPr indent="-368300" lvl="0" marL="457200" rtl="0" algn="l">
                        <a:lnSpc>
                          <a:spcPct val="115000"/>
                        </a:lnSpc>
                        <a:spcBef>
                          <a:spcPts val="0"/>
                        </a:spcBef>
                        <a:spcAft>
                          <a:spcPts val="0"/>
                        </a:spcAft>
                        <a:buClr>
                          <a:schemeClr val="dk2"/>
                        </a:buClr>
                        <a:buSzPts val="2200"/>
                        <a:buFont typeface="Playfair Display"/>
                        <a:buChar char="●"/>
                      </a:pPr>
                      <a:r>
                        <a:rPr lang="en" sz="2200">
                          <a:solidFill>
                            <a:schemeClr val="dk2"/>
                          </a:solidFill>
                          <a:latin typeface="Playfair Display"/>
                          <a:ea typeface="Playfair Display"/>
                          <a:cs typeface="Playfair Display"/>
                          <a:sym typeface="Playfair Display"/>
                        </a:rPr>
                        <a:t>Future Work and Final Thoughts</a:t>
                      </a:r>
                      <a:endParaRPr sz="2200">
                        <a:solidFill>
                          <a:schemeClr val="dk2"/>
                        </a:solidFill>
                        <a:latin typeface="Playfair Display"/>
                        <a:ea typeface="Playfair Display"/>
                        <a:cs typeface="Playfair Display"/>
                        <a:sym typeface="Playfair Display"/>
                      </a:endParaRPr>
                    </a:p>
                    <a:p>
                      <a:pPr indent="-368300" lvl="0" marL="457200" rtl="0" algn="l">
                        <a:lnSpc>
                          <a:spcPct val="115000"/>
                        </a:lnSpc>
                        <a:spcBef>
                          <a:spcPts val="0"/>
                        </a:spcBef>
                        <a:spcAft>
                          <a:spcPts val="0"/>
                        </a:spcAft>
                        <a:buClr>
                          <a:schemeClr val="dk2"/>
                        </a:buClr>
                        <a:buSzPts val="2200"/>
                        <a:buFont typeface="Playfair Display"/>
                        <a:buChar char="●"/>
                      </a:pPr>
                      <a:r>
                        <a:rPr lang="en" sz="2200">
                          <a:solidFill>
                            <a:schemeClr val="dk2"/>
                          </a:solidFill>
                          <a:latin typeface="Playfair Display"/>
                          <a:ea typeface="Playfair Display"/>
                          <a:cs typeface="Playfair Display"/>
                          <a:sym typeface="Playfair Display"/>
                        </a:rPr>
                        <a:t>References</a:t>
                      </a:r>
                      <a:endParaRPr sz="18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Nonfunctional Requirements</a:t>
            </a:r>
            <a:endParaRPr/>
          </a:p>
        </p:txBody>
      </p:sp>
      <p:sp>
        <p:nvSpPr>
          <p:cNvPr id="192" name="Google Shape;192;p32"/>
          <p:cNvSpPr txBox="1"/>
          <p:nvPr>
            <p:ph idx="1" type="body"/>
          </p:nvPr>
        </p:nvSpPr>
        <p:spPr>
          <a:xfrm>
            <a:off x="311700" y="1017725"/>
            <a:ext cx="8520600" cy="3899400"/>
          </a:xfrm>
          <a:prstGeom prst="rect">
            <a:avLst/>
          </a:prstGeom>
        </p:spPr>
        <p:txBody>
          <a:bodyPr anchorCtr="0" anchor="t" bIns="91425" lIns="91425" spcFirstLastPara="1" rIns="91425" wrap="square" tIns="91425">
            <a:noAutofit/>
          </a:bodyPr>
          <a:lstStyle/>
          <a:p>
            <a:pPr indent="-228600" lvl="0" marL="457200" rtl="0" algn="just">
              <a:spcBef>
                <a:spcPts val="0"/>
              </a:spcBef>
              <a:spcAft>
                <a:spcPts val="0"/>
              </a:spcAft>
              <a:buClr>
                <a:schemeClr val="dk2"/>
              </a:buClr>
              <a:buSzPts val="852"/>
              <a:buFont typeface="Arial"/>
              <a:buNone/>
            </a:pPr>
            <a:r>
              <a:rPr lang="en" sz="950"/>
              <a:t>1. 	</a:t>
            </a:r>
            <a:r>
              <a:rPr b="1" lang="en" sz="950"/>
              <a:t>Safety and Security</a:t>
            </a:r>
            <a:r>
              <a:rPr lang="en" sz="950"/>
              <a:t> – The system will strictly adhere to HIPAA-provided protocols and encrypt the protected health information to ensure each patient's sensitive information's security, safety, and privacy. Individuals with access to the system are assigned their respective usernames and passwords.</a:t>
            </a:r>
            <a:endParaRPr sz="950"/>
          </a:p>
          <a:p>
            <a:pPr indent="0" lvl="0" marL="0" rtl="0" algn="just">
              <a:spcBef>
                <a:spcPts val="0"/>
              </a:spcBef>
              <a:spcAft>
                <a:spcPts val="0"/>
              </a:spcAft>
              <a:buClr>
                <a:schemeClr val="dk2"/>
              </a:buClr>
              <a:buSzPts val="852"/>
              <a:buFont typeface="Arial"/>
              <a:buNone/>
            </a:pPr>
            <a:r>
              <a:rPr lang="en" sz="950"/>
              <a:t> </a:t>
            </a:r>
            <a:endParaRPr sz="950"/>
          </a:p>
          <a:p>
            <a:pPr indent="-228600" lvl="0" marL="457200" rtl="0" algn="just">
              <a:spcBef>
                <a:spcPts val="0"/>
              </a:spcBef>
              <a:spcAft>
                <a:spcPts val="0"/>
              </a:spcAft>
              <a:buClr>
                <a:schemeClr val="dk2"/>
              </a:buClr>
              <a:buSzPts val="852"/>
              <a:buFont typeface="Arial"/>
              <a:buNone/>
            </a:pPr>
            <a:r>
              <a:rPr lang="en" sz="950"/>
              <a:t>2. 	</a:t>
            </a:r>
            <a:r>
              <a:rPr b="1" lang="en" sz="950"/>
              <a:t>Portability</a:t>
            </a:r>
            <a:r>
              <a:rPr lang="en" sz="950"/>
              <a:t> – The blood glucose level will be measured and stored automatically in the built-in memory of the blood glucose monitoring device. The blood glucose level monitoring will be uploaded via an internet connection into the GlucoTech cloud and website compatible with iOS, Android, and Windows. The blood glucose level monitoring can be accessed through the application and the GlucoTech cloud.</a:t>
            </a:r>
            <a:endParaRPr sz="950"/>
          </a:p>
          <a:p>
            <a:pPr indent="0" lvl="0" marL="457200" rtl="0" algn="l">
              <a:spcBef>
                <a:spcPts val="0"/>
              </a:spcBef>
              <a:spcAft>
                <a:spcPts val="0"/>
              </a:spcAft>
              <a:buClr>
                <a:schemeClr val="dk2"/>
              </a:buClr>
              <a:buSzPts val="852"/>
              <a:buFont typeface="Arial"/>
              <a:buNone/>
            </a:pPr>
            <a:r>
              <a:rPr lang="en" sz="950"/>
              <a:t> </a:t>
            </a:r>
            <a:endParaRPr sz="950"/>
          </a:p>
          <a:p>
            <a:pPr indent="-228600" lvl="0" marL="457200" rtl="0" algn="just">
              <a:spcBef>
                <a:spcPts val="0"/>
              </a:spcBef>
              <a:spcAft>
                <a:spcPts val="0"/>
              </a:spcAft>
              <a:buClr>
                <a:schemeClr val="dk2"/>
              </a:buClr>
              <a:buSzPts val="852"/>
              <a:buFont typeface="Arial"/>
              <a:buNone/>
            </a:pPr>
            <a:r>
              <a:rPr lang="en" sz="950"/>
              <a:t>3. 	</a:t>
            </a:r>
            <a:r>
              <a:rPr b="1" lang="en" sz="950"/>
              <a:t>Interoperability and Integration</a:t>
            </a:r>
            <a:r>
              <a:rPr lang="en" sz="950"/>
              <a:t> – This requirement ensures that the blood glucose level monitoring obtained from the glucometer device will be sent and stored efficiently in the GlucoTech cloud for easy and real-time accessibility and data exchange through the GlucoTech website. Data obtained from the glucometer device will be subjected to an integration tool to ensure the system achieves interoperability.</a:t>
            </a:r>
            <a:endParaRPr sz="950"/>
          </a:p>
          <a:p>
            <a:pPr indent="0" lvl="0" marL="0" rtl="0" algn="l">
              <a:spcBef>
                <a:spcPts val="0"/>
              </a:spcBef>
              <a:spcAft>
                <a:spcPts val="0"/>
              </a:spcAft>
              <a:buClr>
                <a:schemeClr val="dk2"/>
              </a:buClr>
              <a:buSzPts val="852"/>
              <a:buFont typeface="Arial"/>
              <a:buNone/>
            </a:pPr>
            <a:r>
              <a:rPr lang="en" sz="950"/>
              <a:t> </a:t>
            </a:r>
            <a:endParaRPr sz="950"/>
          </a:p>
          <a:p>
            <a:pPr indent="-228600" lvl="0" marL="457200" rtl="0" algn="just">
              <a:spcBef>
                <a:spcPts val="0"/>
              </a:spcBef>
              <a:spcAft>
                <a:spcPts val="0"/>
              </a:spcAft>
              <a:buClr>
                <a:schemeClr val="dk2"/>
              </a:buClr>
              <a:buSzPts val="852"/>
              <a:buFont typeface="Arial"/>
              <a:buNone/>
            </a:pPr>
            <a:r>
              <a:rPr lang="en" sz="950"/>
              <a:t>4. 	</a:t>
            </a:r>
            <a:r>
              <a:rPr b="1" lang="en" sz="950"/>
              <a:t>Usability</a:t>
            </a:r>
            <a:r>
              <a:rPr lang="en" sz="950"/>
              <a:t> – The stored data information can easily be accessed and navigated by individuals with basic smartphone usage knowledge and correct usernames/passwords. The alert system will automatically prompt to logged-in individuals whenever the system reads abnormal blood glucose levels. The data information can be displayed in two different views, a list or a graph, for easy understanding.</a:t>
            </a:r>
            <a:endParaRPr sz="950"/>
          </a:p>
          <a:p>
            <a:pPr indent="0" lvl="0" marL="0" rtl="0" algn="l">
              <a:spcBef>
                <a:spcPts val="0"/>
              </a:spcBef>
              <a:spcAft>
                <a:spcPts val="0"/>
              </a:spcAft>
              <a:buClr>
                <a:schemeClr val="dk2"/>
              </a:buClr>
              <a:buSzPts val="852"/>
              <a:buFont typeface="Arial"/>
              <a:buNone/>
            </a:pPr>
            <a:r>
              <a:rPr lang="en" sz="950"/>
              <a:t> </a:t>
            </a:r>
            <a:endParaRPr sz="950"/>
          </a:p>
          <a:p>
            <a:pPr indent="-228600" lvl="0" marL="457200" rtl="0" algn="just">
              <a:spcBef>
                <a:spcPts val="0"/>
              </a:spcBef>
              <a:spcAft>
                <a:spcPts val="0"/>
              </a:spcAft>
              <a:buClr>
                <a:schemeClr val="dk2"/>
              </a:buClr>
              <a:buSzPts val="852"/>
              <a:buFont typeface="Arial"/>
              <a:buNone/>
            </a:pPr>
            <a:r>
              <a:rPr lang="en" sz="950"/>
              <a:t>5. 	</a:t>
            </a:r>
            <a:r>
              <a:rPr b="1" lang="en" sz="950"/>
              <a:t>Reliability</a:t>
            </a:r>
            <a:r>
              <a:rPr lang="en" sz="950"/>
              <a:t> – The data information transmission is smooth and quick among the glucometer, the smartphone application, and the GlucoTech cloud, given that there are a good internet connection and good physical states (including battery charge) of each device (glucometer and smartphone).</a:t>
            </a:r>
            <a:endParaRPr sz="950"/>
          </a:p>
          <a:p>
            <a:pPr indent="0" lvl="0" marL="0" rtl="0" algn="l">
              <a:spcBef>
                <a:spcPts val="0"/>
              </a:spcBef>
              <a:spcAft>
                <a:spcPts val="0"/>
              </a:spcAft>
              <a:buClr>
                <a:schemeClr val="dk2"/>
              </a:buClr>
              <a:buSzPts val="852"/>
              <a:buFont typeface="Arial"/>
              <a:buNone/>
            </a:pPr>
            <a:r>
              <a:rPr lang="en" sz="950"/>
              <a:t> </a:t>
            </a:r>
            <a:endParaRPr sz="950"/>
          </a:p>
          <a:p>
            <a:pPr indent="-228600" lvl="0" marL="457200" rtl="0" algn="just">
              <a:spcBef>
                <a:spcPts val="0"/>
              </a:spcBef>
              <a:spcAft>
                <a:spcPts val="0"/>
              </a:spcAft>
              <a:buSzPts val="852"/>
              <a:buNone/>
            </a:pPr>
            <a:r>
              <a:rPr lang="en" sz="950"/>
              <a:t>6. 	The patients, clinicians, and permitted relatives will be instructed on how to navigate the application. They will be taught how to use the application, access the blood glucose level monitoring, and receive alert systems.</a:t>
            </a:r>
            <a:endParaRPr sz="95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3"/>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Class Diagram</a:t>
            </a:r>
            <a:endParaRPr/>
          </a:p>
        </p:txBody>
      </p:sp>
      <p:sp>
        <p:nvSpPr>
          <p:cNvPr id="198" name="Google Shape;198;p33"/>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99" name="Google Shape;199;p3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4"/>
          <p:cNvPicPr preferRelativeResize="0"/>
          <p:nvPr/>
        </p:nvPicPr>
        <p:blipFill>
          <a:blip r:embed="rId3">
            <a:alphaModFix/>
          </a:blip>
          <a:stretch>
            <a:fillRect/>
          </a:stretch>
        </p:blipFill>
        <p:spPr>
          <a:xfrm>
            <a:off x="861225" y="0"/>
            <a:ext cx="7242224"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5"/>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Collaboration Diagram</a:t>
            </a:r>
            <a:endParaRPr/>
          </a:p>
        </p:txBody>
      </p:sp>
      <p:sp>
        <p:nvSpPr>
          <p:cNvPr id="210" name="Google Shape;210;p35"/>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211" name="Google Shape;211;p3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6"/>
          <p:cNvPicPr preferRelativeResize="0"/>
          <p:nvPr/>
        </p:nvPicPr>
        <p:blipFill>
          <a:blip r:embed="rId3">
            <a:alphaModFix/>
          </a:blip>
          <a:stretch>
            <a:fillRect/>
          </a:stretch>
        </p:blipFill>
        <p:spPr>
          <a:xfrm>
            <a:off x="152400" y="152400"/>
            <a:ext cx="8839200" cy="3897150"/>
          </a:xfrm>
          <a:prstGeom prst="rect">
            <a:avLst/>
          </a:prstGeom>
          <a:noFill/>
          <a:ln>
            <a:noFill/>
          </a:ln>
        </p:spPr>
      </p:pic>
      <p:sp>
        <p:nvSpPr>
          <p:cNvPr id="217" name="Google Shape;217;p36"/>
          <p:cNvSpPr txBox="1"/>
          <p:nvPr/>
        </p:nvSpPr>
        <p:spPr>
          <a:xfrm>
            <a:off x="287550" y="3881400"/>
            <a:ext cx="85689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This collaboration diagram illustrates the project's close-loop workflow. The patient measures his blood glucose levels and submits them on the GlucoTech Website, which sends the information to the company's server, which stores it. The server will deliver the files to the website so that viewers can view them whenever someone requests to see a particular patient file. Users must log in using their credentials in order to use the website.</a:t>
            </a:r>
            <a:endParaRPr>
              <a:latin typeface="Playfair Display"/>
              <a:ea typeface="Playfair Display"/>
              <a:cs typeface="Playfair Display"/>
              <a:sym typeface="Playfair Display"/>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7"/>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Sequence Diagrams</a:t>
            </a:r>
            <a:endParaRPr/>
          </a:p>
        </p:txBody>
      </p:sp>
      <p:sp>
        <p:nvSpPr>
          <p:cNvPr id="223" name="Google Shape;223;p37"/>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224" name="Google Shape;224;p3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8"/>
          <p:cNvPicPr preferRelativeResize="0"/>
          <p:nvPr/>
        </p:nvPicPr>
        <p:blipFill>
          <a:blip r:embed="rId3">
            <a:alphaModFix/>
          </a:blip>
          <a:stretch>
            <a:fillRect/>
          </a:stretch>
        </p:blipFill>
        <p:spPr>
          <a:xfrm>
            <a:off x="152400" y="532450"/>
            <a:ext cx="6472003" cy="4078625"/>
          </a:xfrm>
          <a:prstGeom prst="rect">
            <a:avLst/>
          </a:prstGeom>
          <a:noFill/>
          <a:ln>
            <a:noFill/>
          </a:ln>
        </p:spPr>
      </p:pic>
      <p:sp>
        <p:nvSpPr>
          <p:cNvPr id="230" name="Google Shape;230;p38"/>
          <p:cNvSpPr txBox="1"/>
          <p:nvPr/>
        </p:nvSpPr>
        <p:spPr>
          <a:xfrm>
            <a:off x="6506525" y="357900"/>
            <a:ext cx="24861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layfair Display"/>
                <a:ea typeface="Playfair Display"/>
                <a:cs typeface="Playfair Display"/>
                <a:sym typeface="Playfair Display"/>
              </a:rPr>
              <a:t>I want to be able to safely store my blood glucose monitoring data in GlucoTech's cloud storage and have easy access to it through their website as a diabetic patient so that I can avoid making mistakes while manually storing it and don't struggle to remember it.</a:t>
            </a:r>
            <a:endParaRPr sz="1800">
              <a:latin typeface="Playfair Display"/>
              <a:ea typeface="Playfair Display"/>
              <a:cs typeface="Playfair Display"/>
              <a:sym typeface="Playfair Display"/>
            </a:endParaRPr>
          </a:p>
        </p:txBody>
      </p:sp>
      <p:sp>
        <p:nvSpPr>
          <p:cNvPr id="231" name="Google Shape;231;p38"/>
          <p:cNvSpPr txBox="1"/>
          <p:nvPr>
            <p:ph type="title"/>
          </p:nvPr>
        </p:nvSpPr>
        <p:spPr>
          <a:xfrm>
            <a:off x="152400" y="102125"/>
            <a:ext cx="5305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Sequence Diagrams #1 (User Story #3)</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9"/>
          <p:cNvSpPr txBox="1"/>
          <p:nvPr>
            <p:ph type="title"/>
          </p:nvPr>
        </p:nvSpPr>
        <p:spPr>
          <a:xfrm>
            <a:off x="108100" y="80675"/>
            <a:ext cx="5155500" cy="684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00"/>
              <a:t>Sequence Diagrams #2 (User Story #3)</a:t>
            </a:r>
            <a:endParaRPr sz="2000"/>
          </a:p>
        </p:txBody>
      </p:sp>
      <p:pic>
        <p:nvPicPr>
          <p:cNvPr id="237" name="Google Shape;237;p39"/>
          <p:cNvPicPr preferRelativeResize="0"/>
          <p:nvPr/>
        </p:nvPicPr>
        <p:blipFill>
          <a:blip r:embed="rId3">
            <a:alphaModFix/>
          </a:blip>
          <a:stretch>
            <a:fillRect/>
          </a:stretch>
        </p:blipFill>
        <p:spPr>
          <a:xfrm>
            <a:off x="4127900" y="80675"/>
            <a:ext cx="4853950" cy="4953108"/>
          </a:xfrm>
          <a:prstGeom prst="rect">
            <a:avLst/>
          </a:prstGeom>
          <a:noFill/>
          <a:ln>
            <a:noFill/>
          </a:ln>
        </p:spPr>
      </p:pic>
      <p:sp>
        <p:nvSpPr>
          <p:cNvPr id="238" name="Google Shape;238;p39"/>
          <p:cNvSpPr txBox="1"/>
          <p:nvPr/>
        </p:nvSpPr>
        <p:spPr>
          <a:xfrm>
            <a:off x="195025" y="732950"/>
            <a:ext cx="39330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Playfair Display"/>
                <a:ea typeface="Playfair Display"/>
                <a:cs typeface="Playfair Display"/>
                <a:sym typeface="Playfair Display"/>
              </a:rPr>
              <a:t>This flow chart demonstrates how a patient uses a glucometer, how the device classifies blood glucose readings, and how it delivers those readings to the GlucoTech Server/Cloud. The device will then show the blood glucose monitoring data that was recorded. The GlucoTech website provides access to blood glucose levels for patients who want to keep tabs on them. The GlucoTech Server/Cloud will confirm their identity after they log in using their credentials. Once verified, they can access the list and graph formats of the server-generated blood level monitoring. They can log out of their accounts after accessing their data.</a:t>
            </a:r>
            <a:endParaRPr sz="1700">
              <a:latin typeface="Playfair Display"/>
              <a:ea typeface="Playfair Display"/>
              <a:cs typeface="Playfair Display"/>
              <a:sym typeface="Playfair Display"/>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0"/>
          <p:cNvSpPr txBox="1"/>
          <p:nvPr>
            <p:ph type="title"/>
          </p:nvPr>
        </p:nvSpPr>
        <p:spPr>
          <a:xfrm>
            <a:off x="43800" y="48550"/>
            <a:ext cx="4855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00"/>
              <a:t>Sequence Diagram #3 (User Story #6)</a:t>
            </a:r>
            <a:endParaRPr sz="2000"/>
          </a:p>
        </p:txBody>
      </p:sp>
      <p:pic>
        <p:nvPicPr>
          <p:cNvPr id="244" name="Google Shape;244;p40"/>
          <p:cNvPicPr preferRelativeResize="0"/>
          <p:nvPr/>
        </p:nvPicPr>
        <p:blipFill>
          <a:blip r:embed="rId3">
            <a:alphaModFix/>
          </a:blip>
          <a:stretch>
            <a:fillRect/>
          </a:stretch>
        </p:blipFill>
        <p:spPr>
          <a:xfrm>
            <a:off x="3742125" y="98575"/>
            <a:ext cx="5276324" cy="4931352"/>
          </a:xfrm>
          <a:prstGeom prst="rect">
            <a:avLst/>
          </a:prstGeom>
          <a:noFill/>
          <a:ln>
            <a:noFill/>
          </a:ln>
        </p:spPr>
      </p:pic>
      <p:sp>
        <p:nvSpPr>
          <p:cNvPr id="245" name="Google Shape;245;p40"/>
          <p:cNvSpPr txBox="1"/>
          <p:nvPr/>
        </p:nvSpPr>
        <p:spPr>
          <a:xfrm>
            <a:off x="130850" y="540050"/>
            <a:ext cx="3557700" cy="47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This sequence diagram illustrates how a physician receives an alert message from the GlucoTech Server/Cloud when it receives an abnormal blood glucose level from the blood glucose level measurements. The Alert System will automatically send a notification message that can be accessed through GlucoTech Website or text message. The physician can log in using their credentials via the GlucoTech Website. Their credentials will be verified from the GlucoTech Server/Cloud. Once verified, the physician can access the server-generated list and graph and write a recommendation for their patients. The recommendation will be uploaded and stored in the GlucoTech Server/Cloud. The new recommendation will be displayed once it is saved. After updating their patients’ files, the physician can log out of their account.</a:t>
            </a:r>
            <a:endParaRPr>
              <a:latin typeface="Playfair Display"/>
              <a:ea typeface="Playfair Display"/>
              <a:cs typeface="Playfair Display"/>
              <a:sym typeface="Playfair Display"/>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1"/>
          <p:cNvSpPr txBox="1"/>
          <p:nvPr>
            <p:ph type="title"/>
          </p:nvPr>
        </p:nvSpPr>
        <p:spPr>
          <a:xfrm>
            <a:off x="108100" y="70000"/>
            <a:ext cx="2926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100"/>
              <a:t>Sequence Diagram #4 (User Story #7)</a:t>
            </a:r>
            <a:endParaRPr sz="2100"/>
          </a:p>
        </p:txBody>
      </p:sp>
      <p:pic>
        <p:nvPicPr>
          <p:cNvPr id="251" name="Google Shape;251;p41"/>
          <p:cNvPicPr preferRelativeResize="0"/>
          <p:nvPr/>
        </p:nvPicPr>
        <p:blipFill>
          <a:blip r:embed="rId3">
            <a:alphaModFix/>
          </a:blip>
          <a:stretch>
            <a:fillRect/>
          </a:stretch>
        </p:blipFill>
        <p:spPr>
          <a:xfrm>
            <a:off x="3130425" y="70000"/>
            <a:ext cx="6013573" cy="4981351"/>
          </a:xfrm>
          <a:prstGeom prst="rect">
            <a:avLst/>
          </a:prstGeom>
          <a:noFill/>
          <a:ln>
            <a:noFill/>
          </a:ln>
        </p:spPr>
      </p:pic>
      <p:sp>
        <p:nvSpPr>
          <p:cNvPr id="252" name="Google Shape;252;p41"/>
          <p:cNvSpPr txBox="1"/>
          <p:nvPr/>
        </p:nvSpPr>
        <p:spPr>
          <a:xfrm>
            <a:off x="108100" y="936550"/>
            <a:ext cx="29265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This sequence diagram shows how a research physician can access the recorded glucose levels of patients from the GlucoTech Website. The research physician must log in through the website using their username and password to gain access to the data. The username and password will be sent to GlucoTech Server for verification. Once the information is verified, the research physician can access the data. The website will display a server-generated blood glucose level list and graph for better data visualization. After obtaining the data, the research physician can log out of their account.</a:t>
            </a:r>
            <a:endParaRPr>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Project Overview</a:t>
            </a:r>
            <a:endParaRPr/>
          </a:p>
        </p:txBody>
      </p:sp>
      <p:sp>
        <p:nvSpPr>
          <p:cNvPr id="71" name="Google Shape;71;p15"/>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72" name="Google Shape;72;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2"/>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Prototyping</a:t>
            </a:r>
            <a:endParaRPr/>
          </a:p>
        </p:txBody>
      </p:sp>
      <p:sp>
        <p:nvSpPr>
          <p:cNvPr id="258" name="Google Shape;258;p42"/>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259" name="Google Shape;259;p42"/>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43"/>
          <p:cNvPicPr preferRelativeResize="0"/>
          <p:nvPr/>
        </p:nvPicPr>
        <p:blipFill>
          <a:blip r:embed="rId3">
            <a:alphaModFix/>
          </a:blip>
          <a:stretch>
            <a:fillRect/>
          </a:stretch>
        </p:blipFill>
        <p:spPr>
          <a:xfrm>
            <a:off x="0" y="0"/>
            <a:ext cx="9152281" cy="5143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8" name="Shape 268"/>
        <p:cNvGrpSpPr/>
        <p:nvPr/>
      </p:nvGrpSpPr>
      <p:grpSpPr>
        <a:xfrm>
          <a:off x="0" y="0"/>
          <a:ext cx="0" cy="0"/>
          <a:chOff x="0" y="0"/>
          <a:chExt cx="0" cy="0"/>
        </a:xfrm>
      </p:grpSpPr>
      <p:sp>
        <p:nvSpPr>
          <p:cNvPr id="269" name="Google Shape;269;p44"/>
          <p:cNvSpPr txBox="1"/>
          <p:nvPr>
            <p:ph type="title"/>
          </p:nvPr>
        </p:nvSpPr>
        <p:spPr>
          <a:xfrm>
            <a:off x="311700" y="445025"/>
            <a:ext cx="53721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1200"/>
              </a:spcBef>
              <a:spcAft>
                <a:spcPts val="1200"/>
              </a:spcAft>
              <a:buClr>
                <a:schemeClr val="dk2"/>
              </a:buClr>
              <a:buSzPct val="61111"/>
              <a:buFont typeface="Arial"/>
              <a:buNone/>
            </a:pPr>
            <a:r>
              <a:rPr lang="en" sz="1800">
                <a:latin typeface="Playfair Display"/>
                <a:ea typeface="Playfair Display"/>
                <a:cs typeface="Playfair Display"/>
                <a:sym typeface="Playfair Display"/>
              </a:rPr>
              <a:t>Prototype-1</a:t>
            </a:r>
            <a:endParaRPr/>
          </a:p>
        </p:txBody>
      </p:sp>
      <p:sp>
        <p:nvSpPr>
          <p:cNvPr id="270" name="Google Shape;270;p44"/>
          <p:cNvSpPr txBox="1"/>
          <p:nvPr>
            <p:ph idx="1" type="body"/>
          </p:nvPr>
        </p:nvSpPr>
        <p:spPr>
          <a:xfrm>
            <a:off x="311700" y="1234075"/>
            <a:ext cx="5278800" cy="3334800"/>
          </a:xfrm>
          <a:prstGeom prst="rect">
            <a:avLst/>
          </a:prstGeom>
        </p:spPr>
        <p:txBody>
          <a:bodyPr anchorCtr="0" anchor="t" bIns="91425" lIns="91425" spcFirstLastPara="1" rIns="91425" wrap="square" tIns="91425">
            <a:normAutofit fontScale="92500" lnSpcReduction="20000"/>
          </a:bodyPr>
          <a:lstStyle/>
          <a:p>
            <a:pPr indent="0" lvl="0" marL="0" rtl="0" algn="l">
              <a:spcBef>
                <a:spcPts val="1200"/>
              </a:spcBef>
              <a:spcAft>
                <a:spcPts val="0"/>
              </a:spcAft>
              <a:buClr>
                <a:schemeClr val="dk2"/>
              </a:buClr>
              <a:buSzPct val="61111"/>
              <a:buFont typeface="Arial"/>
              <a:buNone/>
            </a:pPr>
            <a:r>
              <a:t/>
            </a:r>
            <a:endParaRPr/>
          </a:p>
          <a:p>
            <a:pPr indent="-334327" lvl="0" marL="457200" rtl="0" algn="l">
              <a:spcBef>
                <a:spcPts val="1200"/>
              </a:spcBef>
              <a:spcAft>
                <a:spcPts val="0"/>
              </a:spcAft>
              <a:buSzPct val="100000"/>
              <a:buChar char="●"/>
            </a:pPr>
            <a:r>
              <a:rPr lang="en"/>
              <a:t>GlucoTech provides cloud storage and website application for diabetic patients to store their blood glucose monitoring securely. </a:t>
            </a:r>
            <a:endParaRPr/>
          </a:p>
          <a:p>
            <a:pPr indent="-334327" lvl="0" marL="457200" rtl="0" algn="l">
              <a:spcBef>
                <a:spcPts val="0"/>
              </a:spcBef>
              <a:spcAft>
                <a:spcPts val="0"/>
              </a:spcAft>
              <a:buSzPct val="100000"/>
              <a:buChar char="●"/>
            </a:pPr>
            <a:r>
              <a:rPr lang="en"/>
              <a:t>The patient is provided with login information to access their previous measurements, which can be viewed in graph or list format. </a:t>
            </a:r>
            <a:endParaRPr/>
          </a:p>
          <a:p>
            <a:pPr indent="-334327" lvl="0" marL="457200" rtl="0" algn="l">
              <a:spcBef>
                <a:spcPts val="0"/>
              </a:spcBef>
              <a:spcAft>
                <a:spcPts val="0"/>
              </a:spcAft>
              <a:buSzPct val="100000"/>
              <a:buChar char="●"/>
            </a:pPr>
            <a:r>
              <a:rPr lang="en"/>
              <a:t>There are four options in the home page, including patient profile, previous measurement, alert system, and help.</a:t>
            </a:r>
            <a:endParaRPr/>
          </a:p>
          <a:p>
            <a:pPr indent="0" lvl="0" marL="0" rtl="0" algn="l">
              <a:spcBef>
                <a:spcPts val="1200"/>
              </a:spcBef>
              <a:spcAft>
                <a:spcPts val="1200"/>
              </a:spcAft>
              <a:buNone/>
            </a:pPr>
            <a:r>
              <a:t/>
            </a:r>
            <a:endParaRPr/>
          </a:p>
        </p:txBody>
      </p:sp>
      <p:pic>
        <p:nvPicPr>
          <p:cNvPr id="271" name="Google Shape;271;p44"/>
          <p:cNvPicPr preferRelativeResize="0"/>
          <p:nvPr/>
        </p:nvPicPr>
        <p:blipFill>
          <a:blip r:embed="rId3">
            <a:alphaModFix/>
          </a:blip>
          <a:stretch>
            <a:fillRect/>
          </a:stretch>
        </p:blipFill>
        <p:spPr>
          <a:xfrm>
            <a:off x="5518125" y="55875"/>
            <a:ext cx="3625875" cy="5008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45"/>
          <p:cNvPicPr preferRelativeResize="0"/>
          <p:nvPr/>
        </p:nvPicPr>
        <p:blipFill>
          <a:blip r:embed="rId3">
            <a:alphaModFix/>
          </a:blip>
          <a:stretch>
            <a:fillRect/>
          </a:stretch>
        </p:blipFill>
        <p:spPr>
          <a:xfrm>
            <a:off x="0" y="0"/>
            <a:ext cx="9063399" cy="50956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46"/>
          <p:cNvPicPr preferRelativeResize="0"/>
          <p:nvPr/>
        </p:nvPicPr>
        <p:blipFill>
          <a:blip r:embed="rId3">
            <a:alphaModFix/>
          </a:blip>
          <a:stretch>
            <a:fillRect/>
          </a:stretch>
        </p:blipFill>
        <p:spPr>
          <a:xfrm>
            <a:off x="0" y="0"/>
            <a:ext cx="9154115"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47"/>
          <p:cNvPicPr preferRelativeResize="0"/>
          <p:nvPr/>
        </p:nvPicPr>
        <p:blipFill>
          <a:blip r:embed="rId3">
            <a:alphaModFix/>
          </a:blip>
          <a:stretch>
            <a:fillRect/>
          </a:stretch>
        </p:blipFill>
        <p:spPr>
          <a:xfrm>
            <a:off x="-118650" y="0"/>
            <a:ext cx="9144000" cy="514143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48"/>
          <p:cNvPicPr preferRelativeResize="0"/>
          <p:nvPr/>
        </p:nvPicPr>
        <p:blipFill>
          <a:blip r:embed="rId3">
            <a:alphaModFix/>
          </a:blip>
          <a:stretch>
            <a:fillRect/>
          </a:stretch>
        </p:blipFill>
        <p:spPr>
          <a:xfrm>
            <a:off x="0" y="0"/>
            <a:ext cx="9147667"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49"/>
          <p:cNvPicPr preferRelativeResize="0"/>
          <p:nvPr/>
        </p:nvPicPr>
        <p:blipFill>
          <a:blip r:embed="rId3">
            <a:alphaModFix/>
          </a:blip>
          <a:stretch>
            <a:fillRect/>
          </a:stretch>
        </p:blipFill>
        <p:spPr>
          <a:xfrm>
            <a:off x="0" y="0"/>
            <a:ext cx="9122888"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50"/>
          <p:cNvPicPr preferRelativeResize="0"/>
          <p:nvPr/>
        </p:nvPicPr>
        <p:blipFill>
          <a:blip r:embed="rId3">
            <a:alphaModFix/>
          </a:blip>
          <a:stretch>
            <a:fillRect/>
          </a:stretch>
        </p:blipFill>
        <p:spPr>
          <a:xfrm>
            <a:off x="0" y="0"/>
            <a:ext cx="9139406"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51"/>
          <p:cNvPicPr preferRelativeResize="0"/>
          <p:nvPr/>
        </p:nvPicPr>
        <p:blipFill>
          <a:blip r:embed="rId3">
            <a:alphaModFix/>
          </a:blip>
          <a:stretch>
            <a:fillRect/>
          </a:stretch>
        </p:blipFill>
        <p:spPr>
          <a:xfrm>
            <a:off x="0" y="0"/>
            <a:ext cx="9124788" cy="5143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Overview</a:t>
            </a:r>
            <a:endParaRPr/>
          </a:p>
        </p:txBody>
      </p:sp>
      <p:sp>
        <p:nvSpPr>
          <p:cNvPr id="78" name="Google Shape;78;p16"/>
          <p:cNvSpPr txBox="1"/>
          <p:nvPr>
            <p:ph idx="1" type="body"/>
          </p:nvPr>
        </p:nvSpPr>
        <p:spPr>
          <a:xfrm>
            <a:off x="311700" y="1234075"/>
            <a:ext cx="8520600" cy="3827400"/>
          </a:xfrm>
          <a:prstGeom prst="rect">
            <a:avLst/>
          </a:prstGeom>
        </p:spPr>
        <p:txBody>
          <a:bodyPr anchorCtr="0" anchor="t" bIns="91425" lIns="91425" spcFirstLastPara="1" rIns="91425" wrap="square" tIns="91425">
            <a:normAutofit lnSpcReduction="20000"/>
          </a:bodyPr>
          <a:lstStyle/>
          <a:p>
            <a:pPr indent="-315277" lvl="0" marL="457200" rtl="0" algn="l">
              <a:lnSpc>
                <a:spcPct val="150000"/>
              </a:lnSpc>
              <a:spcBef>
                <a:spcPts val="0"/>
              </a:spcBef>
              <a:spcAft>
                <a:spcPts val="0"/>
              </a:spcAft>
              <a:buClr>
                <a:srgbClr val="000000"/>
              </a:buClr>
              <a:buSzPts val="1365"/>
              <a:buChar char="●"/>
            </a:pPr>
            <a:r>
              <a:rPr lang="en" sz="1365">
                <a:solidFill>
                  <a:srgbClr val="000000"/>
                </a:solidFill>
              </a:rPr>
              <a:t>Designed for individuals/patients with diabetes/diabetes mellitus(DM). </a:t>
            </a:r>
            <a:endParaRPr sz="1365">
              <a:solidFill>
                <a:srgbClr val="000000"/>
              </a:solidFill>
            </a:endParaRPr>
          </a:p>
          <a:p>
            <a:pPr indent="-315277" lvl="0" marL="457200" rtl="0" algn="l">
              <a:lnSpc>
                <a:spcPct val="150000"/>
              </a:lnSpc>
              <a:spcBef>
                <a:spcPts val="0"/>
              </a:spcBef>
              <a:spcAft>
                <a:spcPts val="0"/>
              </a:spcAft>
              <a:buClr>
                <a:srgbClr val="000000"/>
              </a:buClr>
              <a:buSzPts val="1365"/>
              <a:buChar char="●"/>
            </a:pPr>
            <a:r>
              <a:rPr lang="en" sz="1365">
                <a:solidFill>
                  <a:srgbClr val="000000"/>
                </a:solidFill>
              </a:rPr>
              <a:t>The GLUCOTECH project aims to collect and store data in the cloud, providing real-time accurate blood glucose levels and system alerts to patients, caretakers, and healthcare professionals to manage diabetes mellitus and prevent its complications effectively. Hence the project will provide more focused patient-centered care and better and interactive data visualization.</a:t>
            </a:r>
            <a:endParaRPr sz="1365">
              <a:solidFill>
                <a:srgbClr val="000000"/>
              </a:solidFill>
            </a:endParaRPr>
          </a:p>
          <a:p>
            <a:pPr indent="-315277" lvl="0" marL="457200" rtl="0" algn="l">
              <a:lnSpc>
                <a:spcPct val="150000"/>
              </a:lnSpc>
              <a:spcBef>
                <a:spcPts val="0"/>
              </a:spcBef>
              <a:spcAft>
                <a:spcPts val="0"/>
              </a:spcAft>
              <a:buClr>
                <a:srgbClr val="000000"/>
              </a:buClr>
              <a:buSzPts val="1365"/>
              <a:buChar char="●"/>
            </a:pPr>
            <a:r>
              <a:rPr lang="en" sz="1365">
                <a:solidFill>
                  <a:srgbClr val="000000"/>
                </a:solidFill>
              </a:rPr>
              <a:t>This project will also incorporate an alert prompt system about abnormal levels of blood glucose that will help and inform both individuals diagnosed with DM and health professionals when to take necessary actions.</a:t>
            </a:r>
            <a:endParaRPr sz="1365">
              <a:solidFill>
                <a:srgbClr val="000000"/>
              </a:solidFill>
            </a:endParaRPr>
          </a:p>
          <a:p>
            <a:pPr indent="-315277" lvl="0" marL="457200" rtl="0" algn="l">
              <a:lnSpc>
                <a:spcPct val="150000"/>
              </a:lnSpc>
              <a:spcBef>
                <a:spcPts val="0"/>
              </a:spcBef>
              <a:spcAft>
                <a:spcPts val="0"/>
              </a:spcAft>
              <a:buClr>
                <a:srgbClr val="000000"/>
              </a:buClr>
              <a:buSzPts val="1365"/>
              <a:buChar char="●"/>
            </a:pPr>
            <a:r>
              <a:rPr lang="en" sz="1365">
                <a:solidFill>
                  <a:srgbClr val="000000"/>
                </a:solidFill>
              </a:rPr>
              <a:t>T</a:t>
            </a:r>
            <a:r>
              <a:rPr lang="en" sz="1365">
                <a:solidFill>
                  <a:srgbClr val="000000"/>
                </a:solidFill>
              </a:rPr>
              <a:t>his project will help individuals diagnosed with DM to maintain their blood glucose levels without any inconvenience of forgetting when to take or not take their medications, and also help health professionals when adjusting the next treatment plan.</a:t>
            </a:r>
            <a:endParaRPr sz="1365">
              <a:solidFill>
                <a:srgbClr val="000000"/>
              </a:solidFill>
            </a:endParaRPr>
          </a:p>
          <a:p>
            <a:pPr indent="-315277" lvl="0" marL="457200" rtl="0" algn="l">
              <a:lnSpc>
                <a:spcPct val="150000"/>
              </a:lnSpc>
              <a:spcBef>
                <a:spcPts val="0"/>
              </a:spcBef>
              <a:spcAft>
                <a:spcPts val="0"/>
              </a:spcAft>
              <a:buClr>
                <a:srgbClr val="000000"/>
              </a:buClr>
              <a:buSzPts val="1365"/>
              <a:buChar char="●"/>
            </a:pPr>
            <a:r>
              <a:rPr lang="en" sz="1365">
                <a:solidFill>
                  <a:srgbClr val="000000"/>
                </a:solidFill>
              </a:rPr>
              <a:t>Most importantly, this project will limit cases of complications from uncontrolled Type 1&amp;2 DM,  with the help of biomedical and health informatics, through knowledge gained in this course.</a:t>
            </a:r>
            <a:endParaRPr sz="1365">
              <a:solidFill>
                <a:srgbClr val="000000"/>
              </a:solidFill>
            </a:endParaRPr>
          </a:p>
        </p:txBody>
      </p:sp>
      <p:pic>
        <p:nvPicPr>
          <p:cNvPr id="79" name="Google Shape;79;p16"/>
          <p:cNvPicPr preferRelativeResize="0"/>
          <p:nvPr/>
        </p:nvPicPr>
        <p:blipFill>
          <a:blip r:embed="rId3">
            <a:alphaModFix/>
          </a:blip>
          <a:stretch>
            <a:fillRect/>
          </a:stretch>
        </p:blipFill>
        <p:spPr>
          <a:xfrm>
            <a:off x="6577200" y="187450"/>
            <a:ext cx="2484325" cy="13825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0" name="Shape 310"/>
        <p:cNvGrpSpPr/>
        <p:nvPr/>
      </p:nvGrpSpPr>
      <p:grpSpPr>
        <a:xfrm>
          <a:off x="0" y="0"/>
          <a:ext cx="0" cy="0"/>
          <a:chOff x="0" y="0"/>
          <a:chExt cx="0" cy="0"/>
        </a:xfrm>
      </p:grpSpPr>
      <p:sp>
        <p:nvSpPr>
          <p:cNvPr id="311" name="Google Shape;311;p52"/>
          <p:cNvSpPr txBox="1"/>
          <p:nvPr>
            <p:ph type="title"/>
          </p:nvPr>
        </p:nvSpPr>
        <p:spPr>
          <a:xfrm>
            <a:off x="311700" y="445025"/>
            <a:ext cx="38094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1200"/>
              </a:spcBef>
              <a:spcAft>
                <a:spcPts val="1200"/>
              </a:spcAft>
              <a:buClr>
                <a:schemeClr val="dk2"/>
              </a:buClr>
              <a:buSzPct val="61111"/>
              <a:buFont typeface="Arial"/>
              <a:buNone/>
            </a:pPr>
            <a:r>
              <a:rPr lang="en" sz="1800">
                <a:latin typeface="Playfair Display"/>
                <a:ea typeface="Playfair Display"/>
                <a:cs typeface="Playfair Display"/>
                <a:sym typeface="Playfair Display"/>
              </a:rPr>
              <a:t>Prototype-2</a:t>
            </a:r>
            <a:endParaRPr/>
          </a:p>
        </p:txBody>
      </p:sp>
      <p:sp>
        <p:nvSpPr>
          <p:cNvPr id="312" name="Google Shape;312;p52"/>
          <p:cNvSpPr txBox="1"/>
          <p:nvPr>
            <p:ph idx="1" type="body"/>
          </p:nvPr>
        </p:nvSpPr>
        <p:spPr>
          <a:xfrm>
            <a:off x="311700" y="1234075"/>
            <a:ext cx="3869400" cy="33348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2"/>
              </a:buClr>
              <a:buSzPts val="1100"/>
              <a:buFont typeface="Arial"/>
              <a:buNone/>
            </a:pPr>
            <a:r>
              <a:t/>
            </a:r>
            <a:endParaRPr/>
          </a:p>
          <a:p>
            <a:pPr indent="0" lvl="0" marL="0" rtl="0" algn="l">
              <a:spcBef>
                <a:spcPts val="1200"/>
              </a:spcBef>
              <a:spcAft>
                <a:spcPts val="0"/>
              </a:spcAft>
              <a:buClr>
                <a:schemeClr val="dk2"/>
              </a:buClr>
              <a:buSzPts val="1100"/>
              <a:buFont typeface="Arial"/>
              <a:buNone/>
            </a:pPr>
            <a:r>
              <a:rPr lang="en"/>
              <a:t>The GlucoTech Cloud allows diabetic patients to receive real-time feedback and alerts based on their blood glucose level, which can be sent via text message, email, or both.</a:t>
            </a:r>
            <a:endParaRPr/>
          </a:p>
          <a:p>
            <a:pPr indent="0" lvl="0" marL="0" rtl="0" algn="l">
              <a:spcBef>
                <a:spcPts val="1200"/>
              </a:spcBef>
              <a:spcAft>
                <a:spcPts val="1200"/>
              </a:spcAft>
              <a:buNone/>
            </a:pPr>
            <a:r>
              <a:t/>
            </a:r>
            <a:endParaRPr/>
          </a:p>
        </p:txBody>
      </p:sp>
      <p:pic>
        <p:nvPicPr>
          <p:cNvPr id="313" name="Google Shape;313;p52"/>
          <p:cNvPicPr preferRelativeResize="0"/>
          <p:nvPr/>
        </p:nvPicPr>
        <p:blipFill>
          <a:blip r:embed="rId3">
            <a:alphaModFix/>
          </a:blip>
          <a:stretch>
            <a:fillRect/>
          </a:stretch>
        </p:blipFill>
        <p:spPr>
          <a:xfrm>
            <a:off x="4354200" y="0"/>
            <a:ext cx="4789800" cy="51993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53"/>
          <p:cNvPicPr preferRelativeResize="0"/>
          <p:nvPr/>
        </p:nvPicPr>
        <p:blipFill>
          <a:blip r:embed="rId3">
            <a:alphaModFix/>
          </a:blip>
          <a:stretch>
            <a:fillRect/>
          </a:stretch>
        </p:blipFill>
        <p:spPr>
          <a:xfrm>
            <a:off x="152400" y="152400"/>
            <a:ext cx="8574520" cy="48387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54"/>
          <p:cNvPicPr preferRelativeResize="0"/>
          <p:nvPr/>
        </p:nvPicPr>
        <p:blipFill>
          <a:blip r:embed="rId3">
            <a:alphaModFix/>
          </a:blip>
          <a:stretch>
            <a:fillRect/>
          </a:stretch>
        </p:blipFill>
        <p:spPr>
          <a:xfrm>
            <a:off x="0" y="0"/>
            <a:ext cx="9110151"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55"/>
          <p:cNvPicPr preferRelativeResize="0"/>
          <p:nvPr/>
        </p:nvPicPr>
        <p:blipFill>
          <a:blip r:embed="rId3">
            <a:alphaModFix/>
          </a:blip>
          <a:stretch>
            <a:fillRect/>
          </a:stretch>
        </p:blipFill>
        <p:spPr>
          <a:xfrm>
            <a:off x="0" y="0"/>
            <a:ext cx="9144000" cy="517085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56"/>
          <p:cNvPicPr preferRelativeResize="0"/>
          <p:nvPr/>
        </p:nvPicPr>
        <p:blipFill>
          <a:blip r:embed="rId3">
            <a:alphaModFix/>
          </a:blip>
          <a:stretch>
            <a:fillRect/>
          </a:stretch>
        </p:blipFill>
        <p:spPr>
          <a:xfrm>
            <a:off x="0" y="0"/>
            <a:ext cx="9144000" cy="516261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57"/>
          <p:cNvPicPr preferRelativeResize="0"/>
          <p:nvPr/>
        </p:nvPicPr>
        <p:blipFill>
          <a:blip r:embed="rId3">
            <a:alphaModFix/>
          </a:blip>
          <a:stretch>
            <a:fillRect/>
          </a:stretch>
        </p:blipFill>
        <p:spPr>
          <a:xfrm>
            <a:off x="0" y="0"/>
            <a:ext cx="9141254" cy="51434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58"/>
          <p:cNvPicPr preferRelativeResize="0"/>
          <p:nvPr/>
        </p:nvPicPr>
        <p:blipFill>
          <a:blip r:embed="rId3">
            <a:alphaModFix/>
          </a:blip>
          <a:stretch>
            <a:fillRect/>
          </a:stretch>
        </p:blipFill>
        <p:spPr>
          <a:xfrm>
            <a:off x="0" y="0"/>
            <a:ext cx="9144000" cy="517085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59"/>
          <p:cNvPicPr preferRelativeResize="0"/>
          <p:nvPr/>
        </p:nvPicPr>
        <p:blipFill>
          <a:blip r:embed="rId3">
            <a:alphaModFix/>
          </a:blip>
          <a:stretch>
            <a:fillRect/>
          </a:stretch>
        </p:blipFill>
        <p:spPr>
          <a:xfrm>
            <a:off x="0" y="0"/>
            <a:ext cx="9124777" cy="51434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60"/>
          <p:cNvPicPr preferRelativeResize="0"/>
          <p:nvPr/>
        </p:nvPicPr>
        <p:blipFill>
          <a:blip r:embed="rId3">
            <a:alphaModFix/>
          </a:blip>
          <a:stretch>
            <a:fillRect/>
          </a:stretch>
        </p:blipFill>
        <p:spPr>
          <a:xfrm>
            <a:off x="0" y="0"/>
            <a:ext cx="9144000" cy="515433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7" name="Shape 357"/>
        <p:cNvGrpSpPr/>
        <p:nvPr/>
      </p:nvGrpSpPr>
      <p:grpSpPr>
        <a:xfrm>
          <a:off x="0" y="0"/>
          <a:ext cx="0" cy="0"/>
          <a:chOff x="0" y="0"/>
          <a:chExt cx="0" cy="0"/>
        </a:xfrm>
      </p:grpSpPr>
      <p:sp>
        <p:nvSpPr>
          <p:cNvPr id="358" name="Google Shape;358;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1200"/>
              </a:spcBef>
              <a:spcAft>
                <a:spcPts val="1200"/>
              </a:spcAft>
              <a:buClr>
                <a:schemeClr val="dk2"/>
              </a:buClr>
              <a:buSzPct val="61111"/>
              <a:buFont typeface="Arial"/>
              <a:buNone/>
            </a:pPr>
            <a:r>
              <a:rPr lang="en" sz="1800">
                <a:latin typeface="Playfair Display"/>
                <a:ea typeface="Playfair Display"/>
                <a:cs typeface="Playfair Display"/>
                <a:sym typeface="Playfair Display"/>
              </a:rPr>
              <a:t>Prototype-3</a:t>
            </a:r>
            <a:endParaRPr/>
          </a:p>
        </p:txBody>
      </p:sp>
      <p:sp>
        <p:nvSpPr>
          <p:cNvPr id="359" name="Google Shape;359;p61"/>
          <p:cNvSpPr txBox="1"/>
          <p:nvPr>
            <p:ph idx="1" type="body"/>
          </p:nvPr>
        </p:nvSpPr>
        <p:spPr>
          <a:xfrm>
            <a:off x="311700" y="1234075"/>
            <a:ext cx="4016400" cy="3334800"/>
          </a:xfrm>
          <a:prstGeom prst="rect">
            <a:avLst/>
          </a:prstGeom>
        </p:spPr>
        <p:txBody>
          <a:bodyPr anchorCtr="0" anchor="t" bIns="91425" lIns="91425" spcFirstLastPara="1" rIns="91425" wrap="square" tIns="91425">
            <a:normAutofit fontScale="92500" lnSpcReduction="20000"/>
          </a:bodyPr>
          <a:lstStyle/>
          <a:p>
            <a:pPr indent="0" lvl="0" marL="0" rtl="0" algn="l">
              <a:spcBef>
                <a:spcPts val="1200"/>
              </a:spcBef>
              <a:spcAft>
                <a:spcPts val="0"/>
              </a:spcAft>
              <a:buClr>
                <a:schemeClr val="dk2"/>
              </a:buClr>
              <a:buSzPct val="61111"/>
              <a:buFont typeface="Arial"/>
              <a:buNone/>
            </a:pPr>
            <a:r>
              <a:t/>
            </a:r>
            <a:endParaRPr/>
          </a:p>
          <a:p>
            <a:pPr indent="-334327" lvl="0" marL="457200" rtl="0" algn="l">
              <a:spcBef>
                <a:spcPts val="1200"/>
              </a:spcBef>
              <a:spcAft>
                <a:spcPts val="0"/>
              </a:spcAft>
              <a:buSzPct val="100000"/>
              <a:buChar char="●"/>
            </a:pPr>
            <a:r>
              <a:rPr lang="en"/>
              <a:t>The physician will be provided with login information to access the system and access "Patients" to check and monitor their patients' blood glucose levels.</a:t>
            </a:r>
            <a:endParaRPr/>
          </a:p>
          <a:p>
            <a:pPr indent="-334327" lvl="0" marL="457200" rtl="0" algn="l">
              <a:spcBef>
                <a:spcPts val="0"/>
              </a:spcBef>
              <a:spcAft>
                <a:spcPts val="0"/>
              </a:spcAft>
              <a:buSzPct val="100000"/>
              <a:buChar char="●"/>
            </a:pPr>
            <a:r>
              <a:rPr lang="en"/>
              <a:t> The physician can click on the "Next" or "Previous" buttons to view past recordings, with abnormal recordings in red.</a:t>
            </a:r>
            <a:endParaRPr/>
          </a:p>
          <a:p>
            <a:pPr indent="0" lvl="0" marL="0" rtl="0" algn="l">
              <a:spcBef>
                <a:spcPts val="1200"/>
              </a:spcBef>
              <a:spcAft>
                <a:spcPts val="1200"/>
              </a:spcAft>
              <a:buNone/>
            </a:pPr>
            <a:r>
              <a:t/>
            </a:r>
            <a:endParaRPr/>
          </a:p>
        </p:txBody>
      </p:sp>
      <p:pic>
        <p:nvPicPr>
          <p:cNvPr id="360" name="Google Shape;360;p61"/>
          <p:cNvPicPr preferRelativeResize="0"/>
          <p:nvPr/>
        </p:nvPicPr>
        <p:blipFill>
          <a:blip r:embed="rId3">
            <a:alphaModFix/>
          </a:blip>
          <a:stretch>
            <a:fillRect/>
          </a:stretch>
        </p:blipFill>
        <p:spPr>
          <a:xfrm>
            <a:off x="4480500" y="0"/>
            <a:ext cx="4663500" cy="4991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Information on Diabetes Mellitus</a:t>
            </a:r>
            <a:endParaRPr/>
          </a:p>
        </p:txBody>
      </p:sp>
      <p:sp>
        <p:nvSpPr>
          <p:cNvPr id="85" name="Google Shape;85;p17"/>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86" name="Google Shape;86;p1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62"/>
          <p:cNvPicPr preferRelativeResize="0"/>
          <p:nvPr/>
        </p:nvPicPr>
        <p:blipFill>
          <a:blip r:embed="rId3">
            <a:alphaModFix/>
          </a:blip>
          <a:stretch>
            <a:fillRect/>
          </a:stretch>
        </p:blipFill>
        <p:spPr>
          <a:xfrm>
            <a:off x="0" y="0"/>
            <a:ext cx="9108297" cy="51434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63"/>
          <p:cNvPicPr preferRelativeResize="0"/>
          <p:nvPr/>
        </p:nvPicPr>
        <p:blipFill>
          <a:blip r:embed="rId3">
            <a:alphaModFix/>
          </a:blip>
          <a:stretch>
            <a:fillRect/>
          </a:stretch>
        </p:blipFill>
        <p:spPr>
          <a:xfrm>
            <a:off x="0" y="0"/>
            <a:ext cx="9101949"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64"/>
          <p:cNvPicPr preferRelativeResize="0"/>
          <p:nvPr/>
        </p:nvPicPr>
        <p:blipFill>
          <a:blip r:embed="rId3">
            <a:alphaModFix/>
          </a:blip>
          <a:stretch>
            <a:fillRect/>
          </a:stretch>
        </p:blipFill>
        <p:spPr>
          <a:xfrm>
            <a:off x="0" y="0"/>
            <a:ext cx="9144000" cy="514968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65"/>
          <p:cNvPicPr preferRelativeResize="0"/>
          <p:nvPr/>
        </p:nvPicPr>
        <p:blipFill>
          <a:blip r:embed="rId3">
            <a:alphaModFix/>
          </a:blip>
          <a:stretch>
            <a:fillRect/>
          </a:stretch>
        </p:blipFill>
        <p:spPr>
          <a:xfrm>
            <a:off x="0" y="0"/>
            <a:ext cx="9144000" cy="514968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66"/>
          <p:cNvPicPr preferRelativeResize="0"/>
          <p:nvPr/>
        </p:nvPicPr>
        <p:blipFill>
          <a:blip r:embed="rId3">
            <a:alphaModFix/>
          </a:blip>
          <a:stretch>
            <a:fillRect/>
          </a:stretch>
        </p:blipFill>
        <p:spPr>
          <a:xfrm>
            <a:off x="0" y="0"/>
            <a:ext cx="9143999" cy="515900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9" name="Shape 389"/>
        <p:cNvGrpSpPr/>
        <p:nvPr/>
      </p:nvGrpSpPr>
      <p:grpSpPr>
        <a:xfrm>
          <a:off x="0" y="0"/>
          <a:ext cx="0" cy="0"/>
          <a:chOff x="0" y="0"/>
          <a:chExt cx="0" cy="0"/>
        </a:xfrm>
      </p:grpSpPr>
      <p:sp>
        <p:nvSpPr>
          <p:cNvPr id="390" name="Google Shape;390;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1200"/>
              </a:spcBef>
              <a:spcAft>
                <a:spcPts val="1200"/>
              </a:spcAft>
              <a:buClr>
                <a:schemeClr val="dk2"/>
              </a:buClr>
              <a:buSzPct val="61111"/>
              <a:buFont typeface="Arial"/>
              <a:buNone/>
            </a:pPr>
            <a:r>
              <a:rPr lang="en" sz="1800">
                <a:latin typeface="Playfair Display"/>
                <a:ea typeface="Playfair Display"/>
                <a:cs typeface="Playfair Display"/>
                <a:sym typeface="Playfair Display"/>
              </a:rPr>
              <a:t>Prototype-4</a:t>
            </a:r>
            <a:endParaRPr/>
          </a:p>
        </p:txBody>
      </p:sp>
      <p:sp>
        <p:nvSpPr>
          <p:cNvPr id="391" name="Google Shape;391;p67"/>
          <p:cNvSpPr txBox="1"/>
          <p:nvPr>
            <p:ph idx="1" type="body"/>
          </p:nvPr>
        </p:nvSpPr>
        <p:spPr>
          <a:xfrm>
            <a:off x="311700" y="1234075"/>
            <a:ext cx="3695400" cy="33348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2"/>
              </a:buClr>
              <a:buSzPts val="1100"/>
              <a:buFont typeface="Arial"/>
              <a:buNone/>
            </a:pPr>
            <a:r>
              <a:t/>
            </a:r>
            <a:endParaRPr/>
          </a:p>
          <a:p>
            <a:pPr indent="0" lvl="0" marL="0" rtl="0" algn="l">
              <a:spcBef>
                <a:spcPts val="1200"/>
              </a:spcBef>
              <a:spcAft>
                <a:spcPts val="0"/>
              </a:spcAft>
              <a:buNone/>
            </a:pPr>
            <a:r>
              <a:rPr lang="en"/>
              <a:t>Physicians can receive real-time alerts and notifications about their </a:t>
            </a:r>
            <a:r>
              <a:rPr lang="en"/>
              <a:t>patients</a:t>
            </a:r>
            <a:r>
              <a:rPr lang="en"/>
              <a:t> abnormal blood glucose levels remotely to adjust and personalize treatment.</a:t>
            </a:r>
            <a:endParaRPr/>
          </a:p>
          <a:p>
            <a:pPr indent="0" lvl="0" marL="0" rtl="0" algn="l">
              <a:spcBef>
                <a:spcPts val="1200"/>
              </a:spcBef>
              <a:spcAft>
                <a:spcPts val="1200"/>
              </a:spcAft>
              <a:buNone/>
            </a:pPr>
            <a:r>
              <a:t/>
            </a:r>
            <a:endParaRPr/>
          </a:p>
        </p:txBody>
      </p:sp>
      <p:pic>
        <p:nvPicPr>
          <p:cNvPr id="392" name="Google Shape;392;p67"/>
          <p:cNvPicPr preferRelativeResize="0"/>
          <p:nvPr/>
        </p:nvPicPr>
        <p:blipFill>
          <a:blip r:embed="rId3">
            <a:alphaModFix/>
          </a:blip>
          <a:stretch>
            <a:fillRect/>
          </a:stretch>
        </p:blipFill>
        <p:spPr>
          <a:xfrm>
            <a:off x="4159500" y="1"/>
            <a:ext cx="4832100"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68"/>
          <p:cNvPicPr preferRelativeResize="0"/>
          <p:nvPr/>
        </p:nvPicPr>
        <p:blipFill>
          <a:blip r:embed="rId3">
            <a:alphaModFix/>
          </a:blip>
          <a:stretch>
            <a:fillRect/>
          </a:stretch>
        </p:blipFill>
        <p:spPr>
          <a:xfrm>
            <a:off x="0" y="0"/>
            <a:ext cx="9143999" cy="516153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69"/>
          <p:cNvPicPr preferRelativeResize="0"/>
          <p:nvPr/>
        </p:nvPicPr>
        <p:blipFill>
          <a:blip r:embed="rId3">
            <a:alphaModFix/>
          </a:blip>
          <a:stretch>
            <a:fillRect/>
          </a:stretch>
        </p:blipFill>
        <p:spPr>
          <a:xfrm>
            <a:off x="0" y="0"/>
            <a:ext cx="9144000" cy="515794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70"/>
          <p:cNvPicPr preferRelativeResize="0"/>
          <p:nvPr/>
        </p:nvPicPr>
        <p:blipFill>
          <a:blip r:embed="rId3">
            <a:alphaModFix/>
          </a:blip>
          <a:stretch>
            <a:fillRect/>
          </a:stretch>
        </p:blipFill>
        <p:spPr>
          <a:xfrm>
            <a:off x="0" y="0"/>
            <a:ext cx="9144000" cy="513781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71"/>
          <p:cNvSpPr txBox="1"/>
          <p:nvPr>
            <p:ph type="title"/>
          </p:nvPr>
        </p:nvSpPr>
        <p:spPr>
          <a:xfrm>
            <a:off x="265500" y="1767475"/>
            <a:ext cx="4045200" cy="1786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Classes to be coded and tested in this project</a:t>
            </a:r>
            <a:endParaRPr/>
          </a:p>
        </p:txBody>
      </p:sp>
      <p:sp>
        <p:nvSpPr>
          <p:cNvPr id="413" name="Google Shape;413;p7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600"/>
              <a:t>User class</a:t>
            </a:r>
            <a:endParaRPr sz="2600"/>
          </a:p>
          <a:p>
            <a:pPr indent="0" lvl="0" marL="0" rtl="0" algn="l">
              <a:spcBef>
                <a:spcPts val="1200"/>
              </a:spcBef>
              <a:spcAft>
                <a:spcPts val="0"/>
              </a:spcAft>
              <a:buNone/>
            </a:pPr>
            <a:r>
              <a:rPr lang="en" sz="2600"/>
              <a:t>GlucoTechServer class</a:t>
            </a:r>
            <a:endParaRPr sz="2600"/>
          </a:p>
          <a:p>
            <a:pPr indent="0" lvl="0" marL="0" rtl="0" algn="l">
              <a:spcBef>
                <a:spcPts val="1200"/>
              </a:spcBef>
              <a:spcAft>
                <a:spcPts val="0"/>
              </a:spcAft>
              <a:buNone/>
            </a:pPr>
            <a:r>
              <a:rPr lang="en" sz="2600"/>
              <a:t>GlucoTechWebsite class</a:t>
            </a:r>
            <a:endParaRPr sz="2600"/>
          </a:p>
          <a:p>
            <a:pPr indent="0" lvl="0" marL="0" rtl="0" algn="l">
              <a:spcBef>
                <a:spcPts val="1200"/>
              </a:spcBef>
              <a:spcAft>
                <a:spcPts val="1200"/>
              </a:spcAft>
              <a:buNone/>
            </a:pPr>
            <a:r>
              <a:rPr lang="en" sz="2600"/>
              <a:t>AlertSys class</a:t>
            </a:r>
            <a:endParaRPr sz="2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Diabetes Mellitus</a:t>
            </a:r>
            <a:endParaRPr/>
          </a:p>
        </p:txBody>
      </p:sp>
      <p:sp>
        <p:nvSpPr>
          <p:cNvPr id="92" name="Google Shape;92;p18"/>
          <p:cNvSpPr txBox="1"/>
          <p:nvPr>
            <p:ph idx="1" type="body"/>
          </p:nvPr>
        </p:nvSpPr>
        <p:spPr>
          <a:xfrm>
            <a:off x="311700" y="1365075"/>
            <a:ext cx="8520600" cy="3684600"/>
          </a:xfrm>
          <a:prstGeom prst="rect">
            <a:avLst/>
          </a:prstGeom>
        </p:spPr>
        <p:txBody>
          <a:bodyPr anchorCtr="0" anchor="t" bIns="91425" lIns="91425" spcFirstLastPara="1" rIns="91425" wrap="square" tIns="91425">
            <a:noAutofit/>
          </a:bodyPr>
          <a:lstStyle/>
          <a:p>
            <a:pPr indent="-355600" lvl="0" marL="457200" rtl="0" algn="l">
              <a:lnSpc>
                <a:spcPct val="105000"/>
              </a:lnSpc>
              <a:spcBef>
                <a:spcPts val="0"/>
              </a:spcBef>
              <a:spcAft>
                <a:spcPts val="0"/>
              </a:spcAft>
              <a:buSzPts val="2000"/>
              <a:buChar char="●"/>
            </a:pPr>
            <a:r>
              <a:rPr b="1" i="1" lang="en" sz="2000"/>
              <a:t>Diabetes</a:t>
            </a:r>
            <a:r>
              <a:rPr b="1" i="1" lang="en" sz="2000"/>
              <a:t> Mellitus</a:t>
            </a:r>
            <a:r>
              <a:rPr lang="en" sz="2000"/>
              <a:t> is the </a:t>
            </a:r>
            <a:r>
              <a:rPr lang="en" sz="2000"/>
              <a:t>scientific</a:t>
            </a:r>
            <a:r>
              <a:rPr lang="en" sz="2000"/>
              <a:t> name for Diabetes, and it is characterized by the impaired ability of the body to produce or respond to insulin leading to elevated blood glucose levels. </a:t>
            </a:r>
            <a:endParaRPr sz="2000"/>
          </a:p>
          <a:p>
            <a:pPr indent="-355600" lvl="0" marL="457200" rtl="0" algn="l">
              <a:lnSpc>
                <a:spcPct val="105000"/>
              </a:lnSpc>
              <a:spcBef>
                <a:spcPts val="0"/>
              </a:spcBef>
              <a:spcAft>
                <a:spcPts val="0"/>
              </a:spcAft>
              <a:buSzPts val="2000"/>
              <a:buChar char="●"/>
            </a:pPr>
            <a:r>
              <a:rPr lang="en" sz="2000"/>
              <a:t>There are two types of DM: </a:t>
            </a:r>
            <a:endParaRPr sz="2000"/>
          </a:p>
          <a:p>
            <a:pPr indent="-330200" lvl="1" marL="914400" rtl="0" algn="l">
              <a:lnSpc>
                <a:spcPct val="105000"/>
              </a:lnSpc>
              <a:spcBef>
                <a:spcPts val="0"/>
              </a:spcBef>
              <a:spcAft>
                <a:spcPts val="0"/>
              </a:spcAft>
              <a:buSzPts val="1600"/>
              <a:buChar char="○"/>
            </a:pPr>
            <a:r>
              <a:rPr b="1" lang="en" sz="1600"/>
              <a:t>Type 1</a:t>
            </a:r>
            <a:r>
              <a:rPr lang="en" sz="1600"/>
              <a:t>(Known as </a:t>
            </a:r>
            <a:r>
              <a:rPr lang="en" sz="1600"/>
              <a:t>Juvenile</a:t>
            </a:r>
            <a:r>
              <a:rPr lang="en" sz="1600"/>
              <a:t> diabetes or insulin-dependent diabetes. Here the body, specifically the pancreas, produces little to no insulin).</a:t>
            </a:r>
            <a:endParaRPr sz="1600"/>
          </a:p>
          <a:p>
            <a:pPr indent="-330200" lvl="1" marL="914400" rtl="0" algn="l">
              <a:lnSpc>
                <a:spcPct val="105000"/>
              </a:lnSpc>
              <a:spcBef>
                <a:spcPts val="0"/>
              </a:spcBef>
              <a:spcAft>
                <a:spcPts val="0"/>
              </a:spcAft>
              <a:buSzPts val="1600"/>
              <a:buChar char="○"/>
            </a:pPr>
            <a:r>
              <a:rPr b="1" lang="en" sz="1600"/>
              <a:t>Type 2</a:t>
            </a:r>
            <a:r>
              <a:rPr lang="en" sz="1600"/>
              <a:t>(The most common. It is usually seen in adults and occurs when when the body fails to respond to insulin or fails to produce enough insulin leading to metabolic syndrome).</a:t>
            </a:r>
            <a:endParaRPr sz="1600"/>
          </a:p>
          <a:p>
            <a:pPr indent="-355600" lvl="0" marL="457200" rtl="0" algn="l">
              <a:lnSpc>
                <a:spcPct val="105000"/>
              </a:lnSpc>
              <a:spcBef>
                <a:spcPts val="0"/>
              </a:spcBef>
              <a:spcAft>
                <a:spcPts val="0"/>
              </a:spcAft>
              <a:buSzPts val="2000"/>
              <a:buChar char="●"/>
            </a:pPr>
            <a:r>
              <a:rPr lang="en" sz="2000"/>
              <a:t>DM is not the same as Diabetes insipidus(DI). DI is a rare condition where your body produces too much urine and isn't able to properly retain water.</a:t>
            </a:r>
            <a:endParaRPr sz="2000"/>
          </a:p>
          <a:p>
            <a:pPr indent="0" lvl="0" marL="0" rtl="0" algn="l">
              <a:lnSpc>
                <a:spcPct val="105000"/>
              </a:lnSpc>
              <a:spcBef>
                <a:spcPts val="1200"/>
              </a:spcBef>
              <a:spcAft>
                <a:spcPts val="1200"/>
              </a:spcAft>
              <a:buNone/>
            </a:pPr>
            <a:r>
              <a:t/>
            </a:r>
            <a:endParaRPr/>
          </a:p>
        </p:txBody>
      </p:sp>
      <p:pic>
        <p:nvPicPr>
          <p:cNvPr id="93" name="Google Shape;93;p18"/>
          <p:cNvPicPr preferRelativeResize="0"/>
          <p:nvPr/>
        </p:nvPicPr>
        <p:blipFill>
          <a:blip r:embed="rId3">
            <a:alphaModFix/>
          </a:blip>
          <a:stretch>
            <a:fillRect/>
          </a:stretch>
        </p:blipFill>
        <p:spPr>
          <a:xfrm>
            <a:off x="7180950" y="48850"/>
            <a:ext cx="1887550" cy="14138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72"/>
          <p:cNvSpPr txBox="1"/>
          <p:nvPr>
            <p:ph type="title"/>
          </p:nvPr>
        </p:nvSpPr>
        <p:spPr>
          <a:xfrm>
            <a:off x="236675" y="69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User Class</a:t>
            </a:r>
            <a:endParaRPr/>
          </a:p>
        </p:txBody>
      </p:sp>
      <p:pic>
        <p:nvPicPr>
          <p:cNvPr id="419" name="Google Shape;419;p72"/>
          <p:cNvPicPr preferRelativeResize="0"/>
          <p:nvPr/>
        </p:nvPicPr>
        <p:blipFill>
          <a:blip r:embed="rId3">
            <a:alphaModFix/>
          </a:blip>
          <a:stretch>
            <a:fillRect/>
          </a:stretch>
        </p:blipFill>
        <p:spPr>
          <a:xfrm>
            <a:off x="152400" y="795075"/>
            <a:ext cx="4221724" cy="4196024"/>
          </a:xfrm>
          <a:prstGeom prst="rect">
            <a:avLst/>
          </a:prstGeom>
          <a:noFill/>
          <a:ln>
            <a:noFill/>
          </a:ln>
        </p:spPr>
      </p:pic>
      <p:pic>
        <p:nvPicPr>
          <p:cNvPr id="420" name="Google Shape;420;p72"/>
          <p:cNvPicPr preferRelativeResize="0"/>
          <p:nvPr/>
        </p:nvPicPr>
        <p:blipFill>
          <a:blip r:embed="rId4">
            <a:alphaModFix/>
          </a:blip>
          <a:stretch>
            <a:fillRect/>
          </a:stretch>
        </p:blipFill>
        <p:spPr>
          <a:xfrm>
            <a:off x="4572000" y="795075"/>
            <a:ext cx="4419600" cy="419602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73"/>
          <p:cNvPicPr preferRelativeResize="0"/>
          <p:nvPr/>
        </p:nvPicPr>
        <p:blipFill>
          <a:blip r:embed="rId3">
            <a:alphaModFix/>
          </a:blip>
          <a:stretch>
            <a:fillRect/>
          </a:stretch>
        </p:blipFill>
        <p:spPr>
          <a:xfrm>
            <a:off x="0" y="3690854"/>
            <a:ext cx="9144000" cy="1452642"/>
          </a:xfrm>
          <a:prstGeom prst="rect">
            <a:avLst/>
          </a:prstGeom>
          <a:noFill/>
          <a:ln>
            <a:noFill/>
          </a:ln>
        </p:spPr>
      </p:pic>
      <p:pic>
        <p:nvPicPr>
          <p:cNvPr id="426" name="Google Shape;426;p73"/>
          <p:cNvPicPr preferRelativeResize="0"/>
          <p:nvPr/>
        </p:nvPicPr>
        <p:blipFill>
          <a:blip r:embed="rId4">
            <a:alphaModFix/>
          </a:blip>
          <a:stretch>
            <a:fillRect/>
          </a:stretch>
        </p:blipFill>
        <p:spPr>
          <a:xfrm>
            <a:off x="0" y="42875"/>
            <a:ext cx="3953492" cy="3647974"/>
          </a:xfrm>
          <a:prstGeom prst="rect">
            <a:avLst/>
          </a:prstGeom>
          <a:noFill/>
          <a:ln>
            <a:noFill/>
          </a:ln>
        </p:spPr>
      </p:pic>
      <p:pic>
        <p:nvPicPr>
          <p:cNvPr id="427" name="Google Shape;427;p73"/>
          <p:cNvPicPr preferRelativeResize="0"/>
          <p:nvPr/>
        </p:nvPicPr>
        <p:blipFill>
          <a:blip r:embed="rId5">
            <a:alphaModFix/>
          </a:blip>
          <a:stretch>
            <a:fillRect/>
          </a:stretch>
        </p:blipFill>
        <p:spPr>
          <a:xfrm>
            <a:off x="4459825" y="42875"/>
            <a:ext cx="4126951" cy="36479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GlucoTechServer Class</a:t>
            </a:r>
            <a:endParaRPr/>
          </a:p>
        </p:txBody>
      </p:sp>
      <p:pic>
        <p:nvPicPr>
          <p:cNvPr id="433" name="Google Shape;433;p74"/>
          <p:cNvPicPr preferRelativeResize="0"/>
          <p:nvPr/>
        </p:nvPicPr>
        <p:blipFill>
          <a:blip r:embed="rId3">
            <a:alphaModFix/>
          </a:blip>
          <a:stretch>
            <a:fillRect/>
          </a:stretch>
        </p:blipFill>
        <p:spPr>
          <a:xfrm>
            <a:off x="932925" y="1130575"/>
            <a:ext cx="3998000" cy="739130"/>
          </a:xfrm>
          <a:prstGeom prst="rect">
            <a:avLst/>
          </a:prstGeom>
          <a:noFill/>
          <a:ln>
            <a:noFill/>
          </a:ln>
        </p:spPr>
      </p:pic>
      <p:pic>
        <p:nvPicPr>
          <p:cNvPr id="434" name="Google Shape;434;p74"/>
          <p:cNvPicPr preferRelativeResize="0"/>
          <p:nvPr/>
        </p:nvPicPr>
        <p:blipFill>
          <a:blip r:embed="rId4">
            <a:alphaModFix/>
          </a:blip>
          <a:stretch>
            <a:fillRect/>
          </a:stretch>
        </p:blipFill>
        <p:spPr>
          <a:xfrm>
            <a:off x="932925" y="1873325"/>
            <a:ext cx="3998000" cy="2938925"/>
          </a:xfrm>
          <a:prstGeom prst="rect">
            <a:avLst/>
          </a:prstGeom>
          <a:noFill/>
          <a:ln>
            <a:noFill/>
          </a:ln>
        </p:spPr>
      </p:pic>
      <p:sp>
        <p:nvSpPr>
          <p:cNvPr id="435" name="Google Shape;435;p74"/>
          <p:cNvSpPr/>
          <p:nvPr/>
        </p:nvSpPr>
        <p:spPr>
          <a:xfrm>
            <a:off x="5132675" y="974550"/>
            <a:ext cx="2977800" cy="9636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74"/>
          <p:cNvSpPr/>
          <p:nvPr/>
        </p:nvSpPr>
        <p:spPr>
          <a:xfrm>
            <a:off x="5132675" y="3487050"/>
            <a:ext cx="2977800" cy="9636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74"/>
          <p:cNvSpPr/>
          <p:nvPr/>
        </p:nvSpPr>
        <p:spPr>
          <a:xfrm>
            <a:off x="5132675" y="2089950"/>
            <a:ext cx="2977800" cy="9636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74"/>
          <p:cNvSpPr txBox="1"/>
          <p:nvPr/>
        </p:nvSpPr>
        <p:spPr>
          <a:xfrm>
            <a:off x="6134225" y="1256250"/>
            <a:ext cx="97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layfair Display"/>
                <a:ea typeface="Playfair Display"/>
                <a:cs typeface="Playfair Display"/>
                <a:sym typeface="Playfair Display"/>
              </a:rPr>
              <a:t>Packages</a:t>
            </a:r>
            <a:endParaRPr b="1">
              <a:latin typeface="Playfair Display"/>
              <a:ea typeface="Playfair Display"/>
              <a:cs typeface="Playfair Display"/>
              <a:sym typeface="Playfair Display"/>
            </a:endParaRPr>
          </a:p>
        </p:txBody>
      </p:sp>
      <p:sp>
        <p:nvSpPr>
          <p:cNvPr id="439" name="Google Shape;439;p74"/>
          <p:cNvSpPr txBox="1"/>
          <p:nvPr/>
        </p:nvSpPr>
        <p:spPr>
          <a:xfrm>
            <a:off x="6094025" y="2371650"/>
            <a:ext cx="10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layfair Display"/>
                <a:ea typeface="Playfair Display"/>
                <a:cs typeface="Playfair Display"/>
                <a:sym typeface="Playfair Display"/>
              </a:rPr>
              <a:t>Attributes</a:t>
            </a:r>
            <a:endParaRPr b="1">
              <a:latin typeface="Playfair Display"/>
              <a:ea typeface="Playfair Display"/>
              <a:cs typeface="Playfair Display"/>
              <a:sym typeface="Playfair Display"/>
            </a:endParaRPr>
          </a:p>
        </p:txBody>
      </p:sp>
      <p:sp>
        <p:nvSpPr>
          <p:cNvPr id="440" name="Google Shape;440;p74"/>
          <p:cNvSpPr txBox="1"/>
          <p:nvPr/>
        </p:nvSpPr>
        <p:spPr>
          <a:xfrm>
            <a:off x="6134225" y="3768750"/>
            <a:ext cx="97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layfair Display"/>
                <a:ea typeface="Playfair Display"/>
                <a:cs typeface="Playfair Display"/>
                <a:sym typeface="Playfair Display"/>
              </a:rPr>
              <a:t>Methods</a:t>
            </a:r>
            <a:endParaRPr b="1">
              <a:latin typeface="Playfair Display"/>
              <a:ea typeface="Playfair Display"/>
              <a:cs typeface="Playfair Display"/>
              <a:sym typeface="Playfair Display"/>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75"/>
          <p:cNvPicPr preferRelativeResize="0"/>
          <p:nvPr/>
        </p:nvPicPr>
        <p:blipFill>
          <a:blip r:embed="rId3">
            <a:alphaModFix/>
          </a:blip>
          <a:stretch>
            <a:fillRect/>
          </a:stretch>
        </p:blipFill>
        <p:spPr>
          <a:xfrm>
            <a:off x="900125" y="1297200"/>
            <a:ext cx="3467700" cy="2549100"/>
          </a:xfrm>
          <a:prstGeom prst="rect">
            <a:avLst/>
          </a:prstGeom>
          <a:noFill/>
          <a:ln>
            <a:noFill/>
          </a:ln>
        </p:spPr>
      </p:pic>
      <p:cxnSp>
        <p:nvCxnSpPr>
          <p:cNvPr id="446" name="Google Shape;446;p75"/>
          <p:cNvCxnSpPr>
            <a:stCxn id="447" idx="3"/>
            <a:endCxn id="448" idx="1"/>
          </p:cNvCxnSpPr>
          <p:nvPr/>
        </p:nvCxnSpPr>
        <p:spPr>
          <a:xfrm flipH="1" rot="10800000">
            <a:off x="3411625" y="1174350"/>
            <a:ext cx="1651200" cy="1267500"/>
          </a:xfrm>
          <a:prstGeom prst="straightConnector1">
            <a:avLst/>
          </a:prstGeom>
          <a:noFill/>
          <a:ln cap="flat" cmpd="sng" w="38100">
            <a:solidFill>
              <a:srgbClr val="FF0000"/>
            </a:solidFill>
            <a:prstDash val="solid"/>
            <a:round/>
            <a:headEnd len="med" w="med" type="none"/>
            <a:tailEnd len="med" w="med" type="triangle"/>
          </a:ln>
        </p:spPr>
      </p:cxnSp>
      <p:cxnSp>
        <p:nvCxnSpPr>
          <p:cNvPr id="449" name="Google Shape;449;p75"/>
          <p:cNvCxnSpPr>
            <a:stCxn id="450" idx="3"/>
            <a:endCxn id="451" idx="1"/>
          </p:cNvCxnSpPr>
          <p:nvPr/>
        </p:nvCxnSpPr>
        <p:spPr>
          <a:xfrm>
            <a:off x="3995750" y="2836875"/>
            <a:ext cx="1067100" cy="674400"/>
          </a:xfrm>
          <a:prstGeom prst="straightConnector1">
            <a:avLst/>
          </a:prstGeom>
          <a:noFill/>
          <a:ln cap="flat" cmpd="sng" w="38100">
            <a:solidFill>
              <a:srgbClr val="FF0000"/>
            </a:solidFill>
            <a:prstDash val="solid"/>
            <a:round/>
            <a:headEnd len="med" w="med" type="none"/>
            <a:tailEnd len="med" w="med" type="triangle"/>
          </a:ln>
        </p:spPr>
      </p:cxnSp>
      <p:sp>
        <p:nvSpPr>
          <p:cNvPr id="450" name="Google Shape;450;p75"/>
          <p:cNvSpPr/>
          <p:nvPr/>
        </p:nvSpPr>
        <p:spPr>
          <a:xfrm>
            <a:off x="1419350" y="2706975"/>
            <a:ext cx="2576400" cy="259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75"/>
          <p:cNvSpPr/>
          <p:nvPr/>
        </p:nvSpPr>
        <p:spPr>
          <a:xfrm>
            <a:off x="1333525" y="2311950"/>
            <a:ext cx="2078100" cy="259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2" name="Google Shape;452;p75"/>
          <p:cNvPicPr preferRelativeResize="0"/>
          <p:nvPr/>
        </p:nvPicPr>
        <p:blipFill>
          <a:blip r:embed="rId4">
            <a:alphaModFix/>
          </a:blip>
          <a:stretch>
            <a:fillRect/>
          </a:stretch>
        </p:blipFill>
        <p:spPr>
          <a:xfrm>
            <a:off x="1619550" y="314800"/>
            <a:ext cx="2028825" cy="657225"/>
          </a:xfrm>
          <a:prstGeom prst="rect">
            <a:avLst/>
          </a:prstGeom>
          <a:noFill/>
          <a:ln>
            <a:noFill/>
          </a:ln>
        </p:spPr>
      </p:pic>
      <p:pic>
        <p:nvPicPr>
          <p:cNvPr id="448" name="Google Shape;448;p75"/>
          <p:cNvPicPr preferRelativeResize="0"/>
          <p:nvPr/>
        </p:nvPicPr>
        <p:blipFill>
          <a:blip r:embed="rId5">
            <a:alphaModFix/>
          </a:blip>
          <a:stretch>
            <a:fillRect/>
          </a:stretch>
        </p:blipFill>
        <p:spPr>
          <a:xfrm>
            <a:off x="5062850" y="824050"/>
            <a:ext cx="2607590" cy="700550"/>
          </a:xfrm>
          <a:prstGeom prst="rect">
            <a:avLst/>
          </a:prstGeom>
          <a:noFill/>
          <a:ln>
            <a:noFill/>
          </a:ln>
        </p:spPr>
      </p:pic>
      <p:pic>
        <p:nvPicPr>
          <p:cNvPr id="451" name="Google Shape;451;p75"/>
          <p:cNvPicPr preferRelativeResize="0"/>
          <p:nvPr/>
        </p:nvPicPr>
        <p:blipFill>
          <a:blip r:embed="rId6">
            <a:alphaModFix/>
          </a:blip>
          <a:stretch>
            <a:fillRect/>
          </a:stretch>
        </p:blipFill>
        <p:spPr>
          <a:xfrm>
            <a:off x="5062850" y="3063025"/>
            <a:ext cx="3383325" cy="896325"/>
          </a:xfrm>
          <a:prstGeom prst="rect">
            <a:avLst/>
          </a:prstGeom>
          <a:noFill/>
          <a:ln>
            <a:noFill/>
          </a:ln>
        </p:spPr>
      </p:pic>
      <p:sp>
        <p:nvSpPr>
          <p:cNvPr id="453" name="Google Shape;453;p75"/>
          <p:cNvSpPr txBox="1"/>
          <p:nvPr/>
        </p:nvSpPr>
        <p:spPr>
          <a:xfrm>
            <a:off x="5722700" y="314800"/>
            <a:ext cx="128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layfair Display"/>
                <a:ea typeface="Playfair Display"/>
                <a:cs typeface="Playfair Display"/>
                <a:sym typeface="Playfair Display"/>
              </a:rPr>
              <a:t>initialization</a:t>
            </a:r>
            <a:endParaRPr b="1">
              <a:latin typeface="Playfair Display"/>
              <a:ea typeface="Playfair Display"/>
              <a:cs typeface="Playfair Display"/>
              <a:sym typeface="Playfair Display"/>
            </a:endParaRPr>
          </a:p>
        </p:txBody>
      </p:sp>
      <p:sp>
        <p:nvSpPr>
          <p:cNvPr id="454" name="Google Shape;454;p75"/>
          <p:cNvSpPr txBox="1"/>
          <p:nvPr/>
        </p:nvSpPr>
        <p:spPr>
          <a:xfrm>
            <a:off x="5722700" y="2571750"/>
            <a:ext cx="165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layfair Display"/>
                <a:ea typeface="Playfair Display"/>
                <a:cs typeface="Playfair Display"/>
                <a:sym typeface="Playfair Display"/>
              </a:rPr>
              <a:t>readFile() method</a:t>
            </a:r>
            <a:endParaRPr b="1">
              <a:latin typeface="Playfair Display"/>
              <a:ea typeface="Playfair Display"/>
              <a:cs typeface="Playfair Display"/>
              <a:sym typeface="Playfair Display"/>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76"/>
          <p:cNvPicPr preferRelativeResize="0"/>
          <p:nvPr/>
        </p:nvPicPr>
        <p:blipFill>
          <a:blip r:embed="rId3">
            <a:alphaModFix/>
          </a:blip>
          <a:stretch>
            <a:fillRect/>
          </a:stretch>
        </p:blipFill>
        <p:spPr>
          <a:xfrm>
            <a:off x="0" y="0"/>
            <a:ext cx="2876550" cy="2114550"/>
          </a:xfrm>
          <a:prstGeom prst="rect">
            <a:avLst/>
          </a:prstGeom>
          <a:noFill/>
          <a:ln>
            <a:noFill/>
          </a:ln>
        </p:spPr>
      </p:pic>
      <p:sp>
        <p:nvSpPr>
          <p:cNvPr id="460" name="Google Shape;460;p76"/>
          <p:cNvSpPr/>
          <p:nvPr/>
        </p:nvSpPr>
        <p:spPr>
          <a:xfrm>
            <a:off x="399225" y="1516775"/>
            <a:ext cx="2145300" cy="259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1" name="Google Shape;461;p76"/>
          <p:cNvPicPr preferRelativeResize="0"/>
          <p:nvPr/>
        </p:nvPicPr>
        <p:blipFill rotWithShape="1">
          <a:blip r:embed="rId4">
            <a:alphaModFix/>
          </a:blip>
          <a:srcRect b="0" l="0" r="38130" t="0"/>
          <a:stretch/>
        </p:blipFill>
        <p:spPr>
          <a:xfrm>
            <a:off x="2876550" y="838750"/>
            <a:ext cx="6267450" cy="4304750"/>
          </a:xfrm>
          <a:prstGeom prst="rect">
            <a:avLst/>
          </a:prstGeom>
          <a:noFill/>
          <a:ln>
            <a:noFill/>
          </a:ln>
        </p:spPr>
      </p:pic>
      <p:sp>
        <p:nvSpPr>
          <p:cNvPr id="462" name="Google Shape;462;p76"/>
          <p:cNvSpPr txBox="1"/>
          <p:nvPr/>
        </p:nvSpPr>
        <p:spPr>
          <a:xfrm>
            <a:off x="5122963" y="438550"/>
            <a:ext cx="165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layfair Display"/>
                <a:ea typeface="Playfair Display"/>
                <a:cs typeface="Playfair Display"/>
                <a:sym typeface="Playfair Display"/>
              </a:rPr>
              <a:t>findAvg</a:t>
            </a:r>
            <a:r>
              <a:rPr b="1" lang="en">
                <a:latin typeface="Playfair Display"/>
                <a:ea typeface="Playfair Display"/>
                <a:cs typeface="Playfair Display"/>
                <a:sym typeface="Playfair Display"/>
              </a:rPr>
              <a:t>() method</a:t>
            </a:r>
            <a:endParaRPr b="1">
              <a:latin typeface="Playfair Display"/>
              <a:ea typeface="Playfair Display"/>
              <a:cs typeface="Playfair Display"/>
              <a:sym typeface="Playfair Display"/>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77"/>
          <p:cNvPicPr preferRelativeResize="0"/>
          <p:nvPr/>
        </p:nvPicPr>
        <p:blipFill>
          <a:blip r:embed="rId3">
            <a:alphaModFix/>
          </a:blip>
          <a:stretch>
            <a:fillRect/>
          </a:stretch>
        </p:blipFill>
        <p:spPr>
          <a:xfrm>
            <a:off x="0" y="0"/>
            <a:ext cx="2876550" cy="2114550"/>
          </a:xfrm>
          <a:prstGeom prst="rect">
            <a:avLst/>
          </a:prstGeom>
          <a:noFill/>
          <a:ln>
            <a:noFill/>
          </a:ln>
        </p:spPr>
      </p:pic>
      <p:sp>
        <p:nvSpPr>
          <p:cNvPr id="468" name="Google Shape;468;p77"/>
          <p:cNvSpPr/>
          <p:nvPr/>
        </p:nvSpPr>
        <p:spPr>
          <a:xfrm>
            <a:off x="431700" y="1854750"/>
            <a:ext cx="2372700" cy="259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9" name="Google Shape;469;p77"/>
          <p:cNvPicPr preferRelativeResize="0"/>
          <p:nvPr/>
        </p:nvPicPr>
        <p:blipFill rotWithShape="1">
          <a:blip r:embed="rId4">
            <a:alphaModFix/>
          </a:blip>
          <a:srcRect b="0" l="0" r="11441" t="0"/>
          <a:stretch/>
        </p:blipFill>
        <p:spPr>
          <a:xfrm>
            <a:off x="2876550" y="1093675"/>
            <a:ext cx="6267449" cy="3857775"/>
          </a:xfrm>
          <a:prstGeom prst="rect">
            <a:avLst/>
          </a:prstGeom>
          <a:noFill/>
          <a:ln>
            <a:noFill/>
          </a:ln>
        </p:spPr>
      </p:pic>
      <p:sp>
        <p:nvSpPr>
          <p:cNvPr id="470" name="Google Shape;470;p77"/>
          <p:cNvSpPr txBox="1"/>
          <p:nvPr/>
        </p:nvSpPr>
        <p:spPr>
          <a:xfrm>
            <a:off x="5003776" y="449375"/>
            <a:ext cx="201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layfair Display"/>
                <a:ea typeface="Playfair Display"/>
                <a:cs typeface="Playfair Display"/>
                <a:sym typeface="Playfair Display"/>
              </a:rPr>
              <a:t>createGraph</a:t>
            </a:r>
            <a:r>
              <a:rPr b="1" lang="en">
                <a:latin typeface="Playfair Display"/>
                <a:ea typeface="Playfair Display"/>
                <a:cs typeface="Playfair Display"/>
                <a:sym typeface="Playfair Display"/>
              </a:rPr>
              <a:t>() method</a:t>
            </a:r>
            <a:endParaRPr b="1">
              <a:latin typeface="Playfair Display"/>
              <a:ea typeface="Playfair Display"/>
              <a:cs typeface="Playfair Display"/>
              <a:sym typeface="Playfair Display"/>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Unit Test for GlucoTechServer Class</a:t>
            </a:r>
            <a:endParaRPr/>
          </a:p>
        </p:txBody>
      </p:sp>
      <p:pic>
        <p:nvPicPr>
          <p:cNvPr id="476" name="Google Shape;476;p78"/>
          <p:cNvPicPr preferRelativeResize="0"/>
          <p:nvPr/>
        </p:nvPicPr>
        <p:blipFill>
          <a:blip r:embed="rId3">
            <a:alphaModFix/>
          </a:blip>
          <a:stretch>
            <a:fillRect/>
          </a:stretch>
        </p:blipFill>
        <p:spPr>
          <a:xfrm>
            <a:off x="311700" y="1116000"/>
            <a:ext cx="6077074" cy="3291176"/>
          </a:xfrm>
          <a:prstGeom prst="rect">
            <a:avLst/>
          </a:prstGeom>
          <a:noFill/>
          <a:ln>
            <a:noFill/>
          </a:ln>
        </p:spPr>
      </p:pic>
      <p:pic>
        <p:nvPicPr>
          <p:cNvPr id="477" name="Google Shape;477;p78"/>
          <p:cNvPicPr preferRelativeResize="0"/>
          <p:nvPr/>
        </p:nvPicPr>
        <p:blipFill>
          <a:blip r:embed="rId4">
            <a:alphaModFix/>
          </a:blip>
          <a:stretch>
            <a:fillRect/>
          </a:stretch>
        </p:blipFill>
        <p:spPr>
          <a:xfrm>
            <a:off x="7377974" y="222138"/>
            <a:ext cx="1581150" cy="542925"/>
          </a:xfrm>
          <a:prstGeom prst="rect">
            <a:avLst/>
          </a:prstGeom>
          <a:noFill/>
          <a:ln>
            <a:noFill/>
          </a:ln>
        </p:spPr>
      </p:pic>
      <p:sp>
        <p:nvSpPr>
          <p:cNvPr id="478" name="Google Shape;478;p78"/>
          <p:cNvSpPr txBox="1"/>
          <p:nvPr/>
        </p:nvSpPr>
        <p:spPr>
          <a:xfrm>
            <a:off x="5827200" y="222150"/>
            <a:ext cx="1287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layfair Display"/>
                <a:ea typeface="Playfair Display"/>
                <a:cs typeface="Playfair Display"/>
                <a:sym typeface="Playfair Display"/>
              </a:rPr>
              <a:t>test_data.csv</a:t>
            </a:r>
            <a:endParaRPr b="1">
              <a:latin typeface="Playfair Display"/>
              <a:ea typeface="Playfair Display"/>
              <a:cs typeface="Playfair Display"/>
              <a:sym typeface="Playfair Display"/>
            </a:endParaRPr>
          </a:p>
          <a:p>
            <a:pPr indent="0" lvl="0" marL="0" rtl="0" algn="l">
              <a:spcBef>
                <a:spcPts val="0"/>
              </a:spcBef>
              <a:spcAft>
                <a:spcPts val="0"/>
              </a:spcAft>
              <a:buNone/>
            </a:pPr>
            <a:r>
              <a:rPr lang="en">
                <a:latin typeface="Playfair Display"/>
                <a:ea typeface="Playfair Display"/>
                <a:cs typeface="Playfair Display"/>
                <a:sym typeface="Playfair Display"/>
              </a:rPr>
              <a:t>2 attributes</a:t>
            </a:r>
            <a:endParaRPr>
              <a:latin typeface="Playfair Display"/>
              <a:ea typeface="Playfair Display"/>
              <a:cs typeface="Playfair Display"/>
              <a:sym typeface="Playfair Display"/>
            </a:endParaRPr>
          </a:p>
          <a:p>
            <a:pPr indent="0" lvl="0" marL="0" rtl="0" algn="l">
              <a:spcBef>
                <a:spcPts val="0"/>
              </a:spcBef>
              <a:spcAft>
                <a:spcPts val="0"/>
              </a:spcAft>
              <a:buNone/>
            </a:pPr>
            <a:r>
              <a:rPr lang="en">
                <a:latin typeface="Playfair Display"/>
                <a:ea typeface="Playfair Display"/>
                <a:cs typeface="Playfair Display"/>
                <a:sym typeface="Playfair Display"/>
              </a:rPr>
              <a:t>3 instances</a:t>
            </a:r>
            <a:endParaRPr>
              <a:latin typeface="Playfair Display"/>
              <a:ea typeface="Playfair Display"/>
              <a:cs typeface="Playfair Display"/>
              <a:sym typeface="Playfair Display"/>
            </a:endParaRPr>
          </a:p>
        </p:txBody>
      </p:sp>
      <p:pic>
        <p:nvPicPr>
          <p:cNvPr id="479" name="Google Shape;479;p78"/>
          <p:cNvPicPr preferRelativeResize="0"/>
          <p:nvPr/>
        </p:nvPicPr>
        <p:blipFill>
          <a:blip r:embed="rId5">
            <a:alphaModFix/>
          </a:blip>
          <a:stretch>
            <a:fillRect/>
          </a:stretch>
        </p:blipFill>
        <p:spPr>
          <a:xfrm>
            <a:off x="6508699" y="1300075"/>
            <a:ext cx="2450425" cy="2039905"/>
          </a:xfrm>
          <a:prstGeom prst="rect">
            <a:avLst/>
          </a:prstGeom>
          <a:noFill/>
          <a:ln>
            <a:noFill/>
          </a:ln>
        </p:spPr>
      </p:pic>
      <p:pic>
        <p:nvPicPr>
          <p:cNvPr id="480" name="Google Shape;480;p78"/>
          <p:cNvPicPr preferRelativeResize="0"/>
          <p:nvPr/>
        </p:nvPicPr>
        <p:blipFill>
          <a:blip r:embed="rId6">
            <a:alphaModFix/>
          </a:blip>
          <a:stretch>
            <a:fillRect/>
          </a:stretch>
        </p:blipFill>
        <p:spPr>
          <a:xfrm>
            <a:off x="4382847" y="3524047"/>
            <a:ext cx="4576276" cy="13584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Executing GlucoTechServer Class</a:t>
            </a:r>
            <a:endParaRPr/>
          </a:p>
        </p:txBody>
      </p:sp>
      <p:pic>
        <p:nvPicPr>
          <p:cNvPr id="486" name="Google Shape;486;p79"/>
          <p:cNvPicPr preferRelativeResize="0"/>
          <p:nvPr/>
        </p:nvPicPr>
        <p:blipFill>
          <a:blip r:embed="rId3">
            <a:alphaModFix/>
          </a:blip>
          <a:stretch>
            <a:fillRect/>
          </a:stretch>
        </p:blipFill>
        <p:spPr>
          <a:xfrm>
            <a:off x="401475" y="1159300"/>
            <a:ext cx="3905250" cy="571500"/>
          </a:xfrm>
          <a:prstGeom prst="rect">
            <a:avLst/>
          </a:prstGeom>
          <a:noFill/>
          <a:ln>
            <a:noFill/>
          </a:ln>
        </p:spPr>
      </p:pic>
      <p:sp>
        <p:nvSpPr>
          <p:cNvPr id="487" name="Google Shape;487;p79"/>
          <p:cNvSpPr txBox="1"/>
          <p:nvPr/>
        </p:nvSpPr>
        <p:spPr>
          <a:xfrm>
            <a:off x="7736200" y="330813"/>
            <a:ext cx="1287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layfair Display"/>
                <a:ea typeface="Playfair Display"/>
                <a:cs typeface="Playfair Display"/>
                <a:sym typeface="Playfair Display"/>
              </a:rPr>
              <a:t>filename</a:t>
            </a:r>
            <a:r>
              <a:rPr b="1" lang="en">
                <a:latin typeface="Playfair Display"/>
                <a:ea typeface="Playfair Display"/>
                <a:cs typeface="Playfair Display"/>
                <a:sym typeface="Playfair Display"/>
              </a:rPr>
              <a:t>.csv</a:t>
            </a:r>
            <a:endParaRPr b="1">
              <a:latin typeface="Playfair Display"/>
              <a:ea typeface="Playfair Display"/>
              <a:cs typeface="Playfair Display"/>
              <a:sym typeface="Playfair Display"/>
            </a:endParaRPr>
          </a:p>
          <a:p>
            <a:pPr indent="0" lvl="0" marL="0" rtl="0" algn="l">
              <a:spcBef>
                <a:spcPts val="0"/>
              </a:spcBef>
              <a:spcAft>
                <a:spcPts val="0"/>
              </a:spcAft>
              <a:buNone/>
            </a:pPr>
            <a:r>
              <a:rPr lang="en">
                <a:latin typeface="Playfair Display"/>
                <a:ea typeface="Playfair Display"/>
                <a:cs typeface="Playfair Display"/>
                <a:sym typeface="Playfair Display"/>
              </a:rPr>
              <a:t>2 attributes</a:t>
            </a:r>
            <a:endParaRPr>
              <a:latin typeface="Playfair Display"/>
              <a:ea typeface="Playfair Display"/>
              <a:cs typeface="Playfair Display"/>
              <a:sym typeface="Playfair Display"/>
            </a:endParaRPr>
          </a:p>
          <a:p>
            <a:pPr indent="0" lvl="0" marL="0" rtl="0" algn="l">
              <a:spcBef>
                <a:spcPts val="0"/>
              </a:spcBef>
              <a:spcAft>
                <a:spcPts val="0"/>
              </a:spcAft>
              <a:buNone/>
            </a:pPr>
            <a:r>
              <a:rPr lang="en">
                <a:latin typeface="Playfair Display"/>
                <a:ea typeface="Playfair Display"/>
                <a:cs typeface="Playfair Display"/>
                <a:sym typeface="Playfair Display"/>
              </a:rPr>
              <a:t>73 instances</a:t>
            </a:r>
            <a:endParaRPr>
              <a:latin typeface="Playfair Display"/>
              <a:ea typeface="Playfair Display"/>
              <a:cs typeface="Playfair Display"/>
              <a:sym typeface="Playfair Display"/>
            </a:endParaRPr>
          </a:p>
        </p:txBody>
      </p:sp>
      <p:pic>
        <p:nvPicPr>
          <p:cNvPr id="488" name="Google Shape;488;p79"/>
          <p:cNvPicPr preferRelativeResize="0"/>
          <p:nvPr/>
        </p:nvPicPr>
        <p:blipFill>
          <a:blip r:embed="rId4">
            <a:alphaModFix/>
          </a:blip>
          <a:stretch>
            <a:fillRect/>
          </a:stretch>
        </p:blipFill>
        <p:spPr>
          <a:xfrm>
            <a:off x="401475" y="1798200"/>
            <a:ext cx="2195250" cy="3280350"/>
          </a:xfrm>
          <a:prstGeom prst="rect">
            <a:avLst/>
          </a:prstGeom>
          <a:noFill/>
          <a:ln>
            <a:noFill/>
          </a:ln>
        </p:spPr>
      </p:pic>
      <p:pic>
        <p:nvPicPr>
          <p:cNvPr id="489" name="Google Shape;489;p79"/>
          <p:cNvPicPr preferRelativeResize="0"/>
          <p:nvPr/>
        </p:nvPicPr>
        <p:blipFill>
          <a:blip r:embed="rId5">
            <a:alphaModFix/>
          </a:blip>
          <a:stretch>
            <a:fillRect/>
          </a:stretch>
        </p:blipFill>
        <p:spPr>
          <a:xfrm>
            <a:off x="2781625" y="1798200"/>
            <a:ext cx="2505075" cy="1428750"/>
          </a:xfrm>
          <a:prstGeom prst="rect">
            <a:avLst/>
          </a:prstGeom>
          <a:noFill/>
          <a:ln>
            <a:noFill/>
          </a:ln>
        </p:spPr>
      </p:pic>
      <p:pic>
        <p:nvPicPr>
          <p:cNvPr id="490" name="Google Shape;490;p79"/>
          <p:cNvPicPr preferRelativeResize="0"/>
          <p:nvPr/>
        </p:nvPicPr>
        <p:blipFill>
          <a:blip r:embed="rId6">
            <a:alphaModFix/>
          </a:blip>
          <a:stretch>
            <a:fillRect/>
          </a:stretch>
        </p:blipFill>
        <p:spPr>
          <a:xfrm>
            <a:off x="5471600" y="1798200"/>
            <a:ext cx="3552500" cy="2978925"/>
          </a:xfrm>
          <a:prstGeom prst="rect">
            <a:avLst/>
          </a:prstGeom>
          <a:noFill/>
          <a:ln>
            <a:noFill/>
          </a:ln>
        </p:spPr>
      </p:pic>
      <p:pic>
        <p:nvPicPr>
          <p:cNvPr id="491" name="Google Shape;491;p79"/>
          <p:cNvPicPr preferRelativeResize="0"/>
          <p:nvPr/>
        </p:nvPicPr>
        <p:blipFill rotWithShape="1">
          <a:blip r:embed="rId7">
            <a:alphaModFix/>
          </a:blip>
          <a:srcRect b="56749" l="0" r="0" t="0"/>
          <a:stretch/>
        </p:blipFill>
        <p:spPr>
          <a:xfrm>
            <a:off x="6027775" y="132388"/>
            <a:ext cx="1600200" cy="15984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GlucoTechWebsite Class</a:t>
            </a:r>
            <a:endParaRPr/>
          </a:p>
        </p:txBody>
      </p:sp>
      <p:sp>
        <p:nvSpPr>
          <p:cNvPr id="497" name="Google Shape;497;p80"/>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98" name="Google Shape;498;p80"/>
          <p:cNvPicPr preferRelativeResize="0"/>
          <p:nvPr/>
        </p:nvPicPr>
        <p:blipFill>
          <a:blip r:embed="rId3">
            <a:alphaModFix/>
          </a:blip>
          <a:stretch>
            <a:fillRect/>
          </a:stretch>
        </p:blipFill>
        <p:spPr>
          <a:xfrm>
            <a:off x="120000" y="1017725"/>
            <a:ext cx="4452000" cy="4096874"/>
          </a:xfrm>
          <a:prstGeom prst="rect">
            <a:avLst/>
          </a:prstGeom>
          <a:noFill/>
          <a:ln>
            <a:noFill/>
          </a:ln>
        </p:spPr>
      </p:pic>
      <p:pic>
        <p:nvPicPr>
          <p:cNvPr id="499" name="Google Shape;499;p80"/>
          <p:cNvPicPr preferRelativeResize="0"/>
          <p:nvPr/>
        </p:nvPicPr>
        <p:blipFill>
          <a:blip r:embed="rId4">
            <a:alphaModFix/>
          </a:blip>
          <a:stretch>
            <a:fillRect/>
          </a:stretch>
        </p:blipFill>
        <p:spPr>
          <a:xfrm>
            <a:off x="4676375" y="1017725"/>
            <a:ext cx="4451999" cy="4096874"/>
          </a:xfrm>
          <a:prstGeom prst="rect">
            <a:avLst/>
          </a:prstGeom>
          <a:noFill/>
          <a:ln>
            <a:noFill/>
          </a:ln>
        </p:spPr>
      </p:pic>
      <p:sp>
        <p:nvSpPr>
          <p:cNvPr id="500" name="Google Shape;500;p80"/>
          <p:cNvSpPr txBox="1"/>
          <p:nvPr/>
        </p:nvSpPr>
        <p:spPr>
          <a:xfrm>
            <a:off x="7229050" y="2830550"/>
            <a:ext cx="1780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Playfair Display"/>
                <a:ea typeface="Playfair Display"/>
                <a:cs typeface="Playfair Display"/>
                <a:sym typeface="Playfair Display"/>
              </a:rPr>
              <a:t>unittest begins</a:t>
            </a:r>
            <a:endParaRPr sz="1100">
              <a:latin typeface="Playfair Display"/>
              <a:ea typeface="Playfair Display"/>
              <a:cs typeface="Playfair Display"/>
              <a:sym typeface="Playfair Display"/>
            </a:endParaRPr>
          </a:p>
        </p:txBody>
      </p:sp>
      <p:cxnSp>
        <p:nvCxnSpPr>
          <p:cNvPr id="501" name="Google Shape;501;p80"/>
          <p:cNvCxnSpPr>
            <a:stCxn id="500" idx="1"/>
          </p:cNvCxnSpPr>
          <p:nvPr/>
        </p:nvCxnSpPr>
        <p:spPr>
          <a:xfrm rot="10800000">
            <a:off x="6748750" y="2964350"/>
            <a:ext cx="480300" cy="43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07" name="Google Shape;507;p81"/>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08" name="Google Shape;508;p81"/>
          <p:cNvPicPr preferRelativeResize="0"/>
          <p:nvPr/>
        </p:nvPicPr>
        <p:blipFill>
          <a:blip r:embed="rId3">
            <a:alphaModFix/>
          </a:blip>
          <a:stretch>
            <a:fillRect/>
          </a:stretch>
        </p:blipFill>
        <p:spPr>
          <a:xfrm>
            <a:off x="98300" y="445025"/>
            <a:ext cx="5815735" cy="4698475"/>
          </a:xfrm>
          <a:prstGeom prst="rect">
            <a:avLst/>
          </a:prstGeom>
          <a:noFill/>
          <a:ln>
            <a:noFill/>
          </a:ln>
        </p:spPr>
      </p:pic>
      <p:pic>
        <p:nvPicPr>
          <p:cNvPr id="509" name="Google Shape;509;p81"/>
          <p:cNvPicPr preferRelativeResize="0"/>
          <p:nvPr/>
        </p:nvPicPr>
        <p:blipFill>
          <a:blip r:embed="rId4">
            <a:alphaModFix/>
          </a:blip>
          <a:stretch>
            <a:fillRect/>
          </a:stretch>
        </p:blipFill>
        <p:spPr>
          <a:xfrm>
            <a:off x="4440525" y="445025"/>
            <a:ext cx="5577001" cy="2478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is this important?</a:t>
            </a:r>
            <a:endParaRPr/>
          </a:p>
        </p:txBody>
      </p:sp>
      <p:sp>
        <p:nvSpPr>
          <p:cNvPr id="99" name="Google Shape;99;p19"/>
          <p:cNvSpPr txBox="1"/>
          <p:nvPr>
            <p:ph idx="1" type="body"/>
          </p:nvPr>
        </p:nvSpPr>
        <p:spPr>
          <a:xfrm>
            <a:off x="311700" y="1356875"/>
            <a:ext cx="8520600" cy="37398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Currently, 422 million people worldwide are diagnosed with DM, including individuals from low- and middle-income countries. Around 1.5 million deaths are attributed to DM every year. The number of cases is still rising rapidly.</a:t>
            </a:r>
            <a:endParaRPr/>
          </a:p>
          <a:p>
            <a:pPr indent="-342900" lvl="0" marL="457200" rtl="0" algn="l">
              <a:spcBef>
                <a:spcPts val="0"/>
              </a:spcBef>
              <a:spcAft>
                <a:spcPts val="0"/>
              </a:spcAft>
              <a:buSzPts val="1800"/>
              <a:buChar char="●"/>
            </a:pPr>
            <a:r>
              <a:rPr lang="en"/>
              <a:t>Uncontrolled blood glucose levels can lead to debilitating complications, such as atherosclerotic cardiovascular disease, heart failure, stroke, chronic kidney disease, diabetic retinopathy, neuropathy, foot ulcers, and others, and even death.</a:t>
            </a:r>
            <a:endParaRPr/>
          </a:p>
          <a:p>
            <a:pPr indent="-342900" lvl="0" marL="457200" rtl="0" algn="l">
              <a:spcBef>
                <a:spcPts val="0"/>
              </a:spcBef>
              <a:spcAft>
                <a:spcPts val="0"/>
              </a:spcAft>
              <a:buSzPts val="1800"/>
              <a:buChar char="●"/>
            </a:pPr>
            <a:r>
              <a:rPr lang="en"/>
              <a:t>According to the World Health Organization (WHO), DM is a major cause of blindness, kidney failure, heart attacks, stroke, and lower limb amputation. Furthermore, adults with DM have a two- to three-fold increased risk of heart attacks and stroke.</a:t>
            </a:r>
            <a:endParaRPr/>
          </a:p>
        </p:txBody>
      </p:sp>
      <p:pic>
        <p:nvPicPr>
          <p:cNvPr id="100" name="Google Shape;100;p19"/>
          <p:cNvPicPr preferRelativeResize="0"/>
          <p:nvPr/>
        </p:nvPicPr>
        <p:blipFill>
          <a:blip r:embed="rId3">
            <a:alphaModFix/>
          </a:blip>
          <a:stretch>
            <a:fillRect/>
          </a:stretch>
        </p:blipFill>
        <p:spPr>
          <a:xfrm>
            <a:off x="7514425" y="-17362"/>
            <a:ext cx="1629576" cy="149747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AlertSys</a:t>
            </a:r>
            <a:endParaRPr/>
          </a:p>
        </p:txBody>
      </p:sp>
      <p:pic>
        <p:nvPicPr>
          <p:cNvPr id="515" name="Google Shape;515;p82"/>
          <p:cNvPicPr preferRelativeResize="0"/>
          <p:nvPr/>
        </p:nvPicPr>
        <p:blipFill>
          <a:blip r:embed="rId3">
            <a:alphaModFix/>
          </a:blip>
          <a:stretch>
            <a:fillRect/>
          </a:stretch>
        </p:blipFill>
        <p:spPr>
          <a:xfrm>
            <a:off x="1668375" y="163075"/>
            <a:ext cx="7362825" cy="3009900"/>
          </a:xfrm>
          <a:prstGeom prst="rect">
            <a:avLst/>
          </a:prstGeom>
          <a:noFill/>
          <a:ln>
            <a:noFill/>
          </a:ln>
        </p:spPr>
      </p:pic>
      <p:pic>
        <p:nvPicPr>
          <p:cNvPr id="516" name="Google Shape;516;p82"/>
          <p:cNvPicPr preferRelativeResize="0"/>
          <p:nvPr/>
        </p:nvPicPr>
        <p:blipFill>
          <a:blip r:embed="rId4">
            <a:alphaModFix/>
          </a:blip>
          <a:stretch>
            <a:fillRect/>
          </a:stretch>
        </p:blipFill>
        <p:spPr>
          <a:xfrm>
            <a:off x="152400" y="3325375"/>
            <a:ext cx="8839199" cy="1566551"/>
          </a:xfrm>
          <a:prstGeom prst="rect">
            <a:avLst/>
          </a:prstGeom>
          <a:noFill/>
          <a:ln>
            <a:noFill/>
          </a:ln>
        </p:spPr>
      </p:pic>
      <p:sp>
        <p:nvSpPr>
          <p:cNvPr id="517" name="Google Shape;517;p82"/>
          <p:cNvSpPr txBox="1"/>
          <p:nvPr/>
        </p:nvSpPr>
        <p:spPr>
          <a:xfrm>
            <a:off x="311700" y="2666450"/>
            <a:ext cx="1570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layfair Display"/>
                <a:ea typeface="Playfair Display"/>
                <a:cs typeface="Playfair Display"/>
                <a:sym typeface="Playfair Display"/>
              </a:rPr>
              <a:t>Executing AlertSys Class</a:t>
            </a:r>
            <a:endParaRPr b="1">
              <a:latin typeface="Playfair Display"/>
              <a:ea typeface="Playfair Display"/>
              <a:cs typeface="Playfair Display"/>
              <a:sym typeface="Playfair Display"/>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83"/>
          <p:cNvPicPr preferRelativeResize="0"/>
          <p:nvPr/>
        </p:nvPicPr>
        <p:blipFill>
          <a:blip r:embed="rId3">
            <a:alphaModFix/>
          </a:blip>
          <a:stretch>
            <a:fillRect/>
          </a:stretch>
        </p:blipFill>
        <p:spPr>
          <a:xfrm>
            <a:off x="0" y="0"/>
            <a:ext cx="7532628" cy="5143500"/>
          </a:xfrm>
          <a:prstGeom prst="rect">
            <a:avLst/>
          </a:prstGeom>
          <a:noFill/>
          <a:ln>
            <a:noFill/>
          </a:ln>
        </p:spPr>
      </p:pic>
      <p:pic>
        <p:nvPicPr>
          <p:cNvPr id="523" name="Google Shape;523;p83"/>
          <p:cNvPicPr preferRelativeResize="0"/>
          <p:nvPr/>
        </p:nvPicPr>
        <p:blipFill>
          <a:blip r:embed="rId4">
            <a:alphaModFix/>
          </a:blip>
          <a:stretch>
            <a:fillRect/>
          </a:stretch>
        </p:blipFill>
        <p:spPr>
          <a:xfrm>
            <a:off x="4190600" y="185300"/>
            <a:ext cx="4747350" cy="1174075"/>
          </a:xfrm>
          <a:prstGeom prst="rect">
            <a:avLst/>
          </a:prstGeom>
          <a:noFill/>
          <a:ln>
            <a:noFill/>
          </a:ln>
        </p:spPr>
      </p:pic>
      <p:sp>
        <p:nvSpPr>
          <p:cNvPr id="524" name="Google Shape;524;p83"/>
          <p:cNvSpPr txBox="1"/>
          <p:nvPr/>
        </p:nvSpPr>
        <p:spPr>
          <a:xfrm>
            <a:off x="2423250" y="110950"/>
            <a:ext cx="120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layfair Display"/>
                <a:ea typeface="Playfair Display"/>
                <a:cs typeface="Playfair Display"/>
                <a:sym typeface="Playfair Display"/>
              </a:rPr>
              <a:t>Unit Testing</a:t>
            </a:r>
            <a:endParaRPr b="1">
              <a:latin typeface="Playfair Display"/>
              <a:ea typeface="Playfair Display"/>
              <a:cs typeface="Playfair Display"/>
              <a:sym typeface="Playfair Display"/>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8" name="Shape 528"/>
        <p:cNvGrpSpPr/>
        <p:nvPr/>
      </p:nvGrpSpPr>
      <p:grpSpPr>
        <a:xfrm>
          <a:off x="0" y="0"/>
          <a:ext cx="0" cy="0"/>
          <a:chOff x="0" y="0"/>
          <a:chExt cx="0" cy="0"/>
        </a:xfrm>
      </p:grpSpPr>
      <p:sp>
        <p:nvSpPr>
          <p:cNvPr id="529" name="Google Shape;529;p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AlertSys Class coding</a:t>
            </a:r>
            <a:endParaRPr/>
          </a:p>
        </p:txBody>
      </p:sp>
      <p:sp>
        <p:nvSpPr>
          <p:cNvPr id="530" name="Google Shape;530;p84"/>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31" name="Google Shape;531;p84"/>
          <p:cNvPicPr preferRelativeResize="0"/>
          <p:nvPr/>
        </p:nvPicPr>
        <p:blipFill>
          <a:blip r:embed="rId3">
            <a:alphaModFix/>
          </a:blip>
          <a:stretch>
            <a:fillRect/>
          </a:stretch>
        </p:blipFill>
        <p:spPr>
          <a:xfrm>
            <a:off x="5248325" y="1296175"/>
            <a:ext cx="3643625" cy="3209825"/>
          </a:xfrm>
          <a:prstGeom prst="rect">
            <a:avLst/>
          </a:prstGeom>
          <a:noFill/>
          <a:ln>
            <a:noFill/>
          </a:ln>
        </p:spPr>
      </p:pic>
      <p:pic>
        <p:nvPicPr>
          <p:cNvPr id="532" name="Google Shape;532;p84"/>
          <p:cNvPicPr preferRelativeResize="0"/>
          <p:nvPr/>
        </p:nvPicPr>
        <p:blipFill>
          <a:blip r:embed="rId4">
            <a:alphaModFix/>
          </a:blip>
          <a:stretch>
            <a:fillRect/>
          </a:stretch>
        </p:blipFill>
        <p:spPr>
          <a:xfrm>
            <a:off x="311700" y="1234075"/>
            <a:ext cx="4936624" cy="2537650"/>
          </a:xfrm>
          <a:prstGeom prst="rect">
            <a:avLst/>
          </a:prstGeom>
          <a:noFill/>
          <a:ln>
            <a:noFill/>
          </a:ln>
        </p:spPr>
      </p:pic>
      <p:pic>
        <p:nvPicPr>
          <p:cNvPr id="533" name="Google Shape;533;p84"/>
          <p:cNvPicPr preferRelativeResize="0"/>
          <p:nvPr/>
        </p:nvPicPr>
        <p:blipFill>
          <a:blip r:embed="rId5">
            <a:alphaModFix/>
          </a:blip>
          <a:stretch>
            <a:fillRect/>
          </a:stretch>
        </p:blipFill>
        <p:spPr>
          <a:xfrm>
            <a:off x="311700" y="3805025"/>
            <a:ext cx="4936624" cy="7429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85"/>
          <p:cNvSpPr txBox="1"/>
          <p:nvPr>
            <p:ph type="title"/>
          </p:nvPr>
        </p:nvSpPr>
        <p:spPr>
          <a:xfrm>
            <a:off x="265500" y="1678650"/>
            <a:ext cx="4045200" cy="1786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Future Work </a:t>
            </a:r>
            <a:endParaRPr/>
          </a:p>
          <a:p>
            <a:pPr indent="0" lvl="0" marL="0" rtl="0" algn="ctr">
              <a:spcBef>
                <a:spcPts val="0"/>
              </a:spcBef>
              <a:spcAft>
                <a:spcPts val="0"/>
              </a:spcAft>
              <a:buNone/>
            </a:pPr>
            <a:r>
              <a:rPr lang="en"/>
              <a:t>and </a:t>
            </a:r>
            <a:endParaRPr/>
          </a:p>
          <a:p>
            <a:pPr indent="0" lvl="0" marL="0" rtl="0" algn="ctr">
              <a:spcBef>
                <a:spcPts val="0"/>
              </a:spcBef>
              <a:spcAft>
                <a:spcPts val="0"/>
              </a:spcAft>
              <a:buNone/>
            </a:pPr>
            <a:r>
              <a:rPr lang="en"/>
              <a:t>Final Thoughts</a:t>
            </a:r>
            <a:endParaRPr/>
          </a:p>
        </p:txBody>
      </p:sp>
      <p:sp>
        <p:nvSpPr>
          <p:cNvPr id="539" name="Google Shape;539;p85"/>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540" name="Google Shape;540;p8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Future Work and Final Thoughts</a:t>
            </a:r>
            <a:endParaRPr/>
          </a:p>
        </p:txBody>
      </p:sp>
      <p:sp>
        <p:nvSpPr>
          <p:cNvPr id="546" name="Google Shape;546;p86"/>
          <p:cNvSpPr txBox="1"/>
          <p:nvPr>
            <p:ph idx="1" type="body"/>
          </p:nvPr>
        </p:nvSpPr>
        <p:spPr>
          <a:xfrm>
            <a:off x="311700" y="1234075"/>
            <a:ext cx="8520600" cy="3334800"/>
          </a:xfrm>
          <a:prstGeom prst="rect">
            <a:avLst/>
          </a:prstGeom>
        </p:spPr>
        <p:txBody>
          <a:bodyPr anchorCtr="0" anchor="t" bIns="91425" lIns="91425" spcFirstLastPara="1" rIns="91425" wrap="square" tIns="91425">
            <a:normAutofit fontScale="85000" lnSpcReduction="10000"/>
          </a:bodyPr>
          <a:lstStyle/>
          <a:p>
            <a:pPr indent="-325755" lvl="0" marL="457200" rtl="0" algn="l">
              <a:lnSpc>
                <a:spcPct val="175000"/>
              </a:lnSpc>
              <a:spcBef>
                <a:spcPts val="0"/>
              </a:spcBef>
              <a:spcAft>
                <a:spcPts val="0"/>
              </a:spcAft>
              <a:buSzPct val="100000"/>
              <a:buChar char="●"/>
            </a:pPr>
            <a:r>
              <a:rPr lang="en"/>
              <a:t>Future works for the GlucoTech Project add additional features such as a nutrition tracker, exercise tracker, and medication reminders. </a:t>
            </a:r>
            <a:endParaRPr/>
          </a:p>
          <a:p>
            <a:pPr indent="-325755" lvl="0" marL="457200" rtl="0" algn="l">
              <a:lnSpc>
                <a:spcPct val="175000"/>
              </a:lnSpc>
              <a:spcBef>
                <a:spcPts val="0"/>
              </a:spcBef>
              <a:spcAft>
                <a:spcPts val="0"/>
              </a:spcAft>
              <a:buSzPct val="100000"/>
              <a:buChar char="●"/>
            </a:pPr>
            <a:r>
              <a:rPr lang="en"/>
              <a:t>It could also potentially incorporate data from wearable devices.</a:t>
            </a:r>
            <a:endParaRPr/>
          </a:p>
          <a:p>
            <a:pPr indent="-325755" lvl="0" marL="457200" rtl="0" algn="l">
              <a:lnSpc>
                <a:spcPct val="175000"/>
              </a:lnSpc>
              <a:spcBef>
                <a:spcPts val="0"/>
              </a:spcBef>
              <a:spcAft>
                <a:spcPts val="0"/>
              </a:spcAft>
              <a:buSzPct val="100000"/>
              <a:buChar char="●"/>
            </a:pPr>
            <a:r>
              <a:rPr lang="en"/>
              <a:t>Overall, the GlucoTech Project has the potential to significantly improve the management of diabetes mellitus and reduce the risk of complications. </a:t>
            </a:r>
            <a:endParaRPr/>
          </a:p>
          <a:p>
            <a:pPr indent="-325755" lvl="0" marL="457200" rtl="0" algn="l">
              <a:lnSpc>
                <a:spcPct val="175000"/>
              </a:lnSpc>
              <a:spcBef>
                <a:spcPts val="0"/>
              </a:spcBef>
              <a:spcAft>
                <a:spcPts val="0"/>
              </a:spcAft>
              <a:buSzPct val="100000"/>
              <a:buChar char="●"/>
            </a:pPr>
            <a:r>
              <a:rPr lang="en"/>
              <a:t>With the help of biomedical and health informatics, this project can continue to evolve and provide more personalized and effective care for individuals with diabetes.</a:t>
            </a:r>
            <a:endParaRPr/>
          </a:p>
          <a:p>
            <a:pPr indent="0" lvl="0" marL="0" rtl="0" algn="l">
              <a:spcBef>
                <a:spcPts val="1500"/>
              </a:spcBef>
              <a:spcAft>
                <a:spcPts val="120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552" name="Google Shape;552;p87"/>
          <p:cNvSpPr txBox="1"/>
          <p:nvPr>
            <p:ph idx="1" type="body"/>
          </p:nvPr>
        </p:nvSpPr>
        <p:spPr>
          <a:xfrm>
            <a:off x="311700" y="1234075"/>
            <a:ext cx="8520600" cy="3733800"/>
          </a:xfrm>
          <a:prstGeom prst="rect">
            <a:avLst/>
          </a:prstGeom>
          <a:ln>
            <a:noFill/>
          </a:ln>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Cen</a:t>
            </a:r>
            <a:r>
              <a:rPr lang="en" sz="1400">
                <a:solidFill>
                  <a:srgbClr val="222222"/>
                </a:solidFill>
              </a:rPr>
              <a:t>ters for Disease Control and Prevention(2023, February 28). </a:t>
            </a:r>
            <a:r>
              <a:rPr i="1" lang="en" sz="1400">
                <a:solidFill>
                  <a:srgbClr val="222222"/>
                </a:solidFill>
              </a:rPr>
              <a:t>Diabetes Tests</a:t>
            </a:r>
            <a:r>
              <a:rPr lang="en" sz="1400">
                <a:solidFill>
                  <a:srgbClr val="222222"/>
                </a:solidFill>
              </a:rPr>
              <a:t>. Retrieved April 29, 2023, from, https://www.cdc.gov/diabetes/basics/getting-tested.html#:~:text=Glucose%20Screening%20Test&amp;text=You'll%20drink%20a%20liquid,take%20a%20glucose%20tolerance%20test.</a:t>
            </a:r>
            <a:endParaRPr sz="1400">
              <a:solidFill>
                <a:srgbClr val="222222"/>
              </a:solidFill>
            </a:endParaRPr>
          </a:p>
          <a:p>
            <a:pPr indent="-317500" lvl="0" marL="457200" rtl="0" algn="l">
              <a:spcBef>
                <a:spcPts val="0"/>
              </a:spcBef>
              <a:spcAft>
                <a:spcPts val="0"/>
              </a:spcAft>
              <a:buClr>
                <a:srgbClr val="222222"/>
              </a:buClr>
              <a:buSzPts val="1400"/>
              <a:buChar char="●"/>
            </a:pPr>
            <a:r>
              <a:rPr lang="en" sz="1400">
                <a:solidFill>
                  <a:srgbClr val="222222"/>
                </a:solidFill>
              </a:rPr>
              <a:t>ElSayed, N. A., Aleppo, G., Aroda, V. R., Bannuru, R. R., Brown, F. M., Bruemmer, D., ... &amp; Gabbay, R. A. (2023). 1. Improving Care and Promoting Health in Populations: Standards of Care in Diabetes—2023. </a:t>
            </a:r>
            <a:r>
              <a:rPr i="1" lang="en" sz="1400">
                <a:solidFill>
                  <a:srgbClr val="222222"/>
                </a:solidFill>
              </a:rPr>
              <a:t>Diabetes Care, 46</a:t>
            </a:r>
            <a:r>
              <a:rPr lang="en" sz="1400">
                <a:solidFill>
                  <a:srgbClr val="222222"/>
                </a:solidFill>
              </a:rPr>
              <a:t>(Supplement_1), S10-S18.</a:t>
            </a:r>
            <a:endParaRPr sz="1400">
              <a:solidFill>
                <a:srgbClr val="222222"/>
              </a:solidFill>
            </a:endParaRPr>
          </a:p>
          <a:p>
            <a:pPr indent="-317500" lvl="0" marL="457200" rtl="0" algn="l">
              <a:spcBef>
                <a:spcPts val="0"/>
              </a:spcBef>
              <a:spcAft>
                <a:spcPts val="0"/>
              </a:spcAft>
              <a:buClr>
                <a:srgbClr val="222222"/>
              </a:buClr>
              <a:buSzPts val="1400"/>
              <a:buChar char="●"/>
            </a:pPr>
            <a:r>
              <a:rPr lang="en" sz="1400">
                <a:solidFill>
                  <a:srgbClr val="222222"/>
                </a:solidFill>
              </a:rPr>
              <a:t>National Diabetes Data Group (US), National Institute of Diabetes, Digestive, &amp; Kidney Diseases (US) (1995).Diabetes in America(No. 95). National Institutes of Health, National Institute of Diabetes and Digestive and Kidney Diseases.</a:t>
            </a:r>
            <a:endParaRPr sz="1400">
              <a:solidFill>
                <a:srgbClr val="222222"/>
              </a:solidFill>
            </a:endParaRPr>
          </a:p>
          <a:p>
            <a:pPr indent="-317500" lvl="0" marL="457200" rtl="0" algn="l">
              <a:spcBef>
                <a:spcPts val="0"/>
              </a:spcBef>
              <a:spcAft>
                <a:spcPts val="0"/>
              </a:spcAft>
              <a:buClr>
                <a:srgbClr val="222222"/>
              </a:buClr>
              <a:buSzPts val="1400"/>
              <a:buChar char="●"/>
            </a:pPr>
            <a:r>
              <a:rPr lang="en" sz="1400">
                <a:solidFill>
                  <a:srgbClr val="222222"/>
                </a:solidFill>
              </a:rPr>
              <a:t>World Health Organization (2019). </a:t>
            </a:r>
            <a:r>
              <a:rPr i="1" lang="en" sz="1400">
                <a:solidFill>
                  <a:srgbClr val="222222"/>
                </a:solidFill>
              </a:rPr>
              <a:t>Classification of Diabetes</a:t>
            </a:r>
            <a:r>
              <a:rPr lang="en" sz="1400">
                <a:solidFill>
                  <a:srgbClr val="222222"/>
                </a:solidFill>
              </a:rPr>
              <a:t>. Geneva.</a:t>
            </a:r>
            <a:endParaRPr sz="1400">
              <a:solidFill>
                <a:srgbClr val="222222"/>
              </a:solidFill>
            </a:endParaRPr>
          </a:p>
          <a:p>
            <a:pPr indent="-317500" lvl="0" marL="457200" rtl="0" algn="l">
              <a:spcBef>
                <a:spcPts val="0"/>
              </a:spcBef>
              <a:spcAft>
                <a:spcPts val="0"/>
              </a:spcAft>
              <a:buClr>
                <a:srgbClr val="222222"/>
              </a:buClr>
              <a:buSzPts val="1400"/>
              <a:buChar char="●"/>
            </a:pPr>
            <a:r>
              <a:rPr lang="en" sz="1400">
                <a:solidFill>
                  <a:srgbClr val="222222"/>
                </a:solidFill>
              </a:rPr>
              <a:t>Mayo Clinic. (2023, January 20). Diabetes. Mayo Clinic. Retrieved February 19, 2023, from </a:t>
            </a:r>
            <a:r>
              <a:rPr lang="en" sz="1400">
                <a:solidFill>
                  <a:srgbClr val="222222"/>
                </a:solidFill>
                <a:uFill>
                  <a:noFill/>
                </a:uFill>
                <a:hlinkClick r:id="rId3">
                  <a:extLst>
                    <a:ext uri="{A12FA001-AC4F-418D-AE19-62706E023703}">
                      <ahyp:hlinkClr val="tx"/>
                    </a:ext>
                  </a:extLst>
                </a:hlinkClick>
              </a:rPr>
              <a:t>https://www.mayoclinic.org/diseases-conditions/diabetes/diagnosis-treatment/drc-203714</a:t>
            </a:r>
            <a:r>
              <a:rPr lang="en" sz="1400">
                <a:solidFill>
                  <a:srgbClr val="222222"/>
                </a:solidFill>
              </a:rPr>
              <a:t>51</a:t>
            </a:r>
            <a:endParaRPr sz="1400">
              <a:solidFill>
                <a:srgbClr val="222222"/>
              </a:solidFill>
            </a:endParaRPr>
          </a:p>
          <a:p>
            <a:pPr indent="0" lvl="0" marL="0" rtl="0" algn="l">
              <a:spcBef>
                <a:spcPts val="0"/>
              </a:spcBef>
              <a:spcAft>
                <a:spcPts val="1200"/>
              </a:spcAft>
              <a:buNone/>
            </a:pPr>
            <a:r>
              <a:t/>
            </a:r>
            <a:endParaRPr sz="1600">
              <a:solidFill>
                <a:srgbClr val="22222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Diabetes Symptoms</a:t>
            </a:r>
            <a:endParaRPr/>
          </a:p>
        </p:txBody>
      </p:sp>
      <p:sp>
        <p:nvSpPr>
          <p:cNvPr id="106" name="Google Shape;106;p20"/>
          <p:cNvSpPr txBox="1"/>
          <p:nvPr>
            <p:ph idx="1" type="body"/>
          </p:nvPr>
        </p:nvSpPr>
        <p:spPr>
          <a:xfrm>
            <a:off x="311700" y="1389600"/>
            <a:ext cx="3051000" cy="356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Increased thirst(</a:t>
            </a:r>
            <a:r>
              <a:rPr lang="en" sz="1400"/>
              <a:t>Polydipsia</a:t>
            </a:r>
            <a:r>
              <a:rPr lang="en" sz="1400"/>
              <a:t>)</a:t>
            </a:r>
            <a:endParaRPr sz="1400"/>
          </a:p>
          <a:p>
            <a:pPr indent="-317500" lvl="0" marL="457200" rtl="0" algn="l">
              <a:spcBef>
                <a:spcPts val="0"/>
              </a:spcBef>
              <a:spcAft>
                <a:spcPts val="0"/>
              </a:spcAft>
              <a:buSzPts val="1400"/>
              <a:buChar char="●"/>
            </a:pPr>
            <a:r>
              <a:rPr lang="en" sz="1400"/>
              <a:t>Increased hunger(Polyphagia)</a:t>
            </a:r>
            <a:endParaRPr sz="1400"/>
          </a:p>
          <a:p>
            <a:pPr indent="-317500" lvl="0" marL="457200" rtl="0" algn="l">
              <a:spcBef>
                <a:spcPts val="0"/>
              </a:spcBef>
              <a:spcAft>
                <a:spcPts val="0"/>
              </a:spcAft>
              <a:buSzPts val="1400"/>
              <a:buChar char="●"/>
            </a:pPr>
            <a:r>
              <a:rPr lang="en" sz="1400"/>
              <a:t>Increase urination(Polyuria)</a:t>
            </a:r>
            <a:endParaRPr sz="1400"/>
          </a:p>
          <a:p>
            <a:pPr indent="-317500" lvl="0" marL="457200" rtl="0" algn="l">
              <a:spcBef>
                <a:spcPts val="0"/>
              </a:spcBef>
              <a:spcAft>
                <a:spcPts val="0"/>
              </a:spcAft>
              <a:buSzPts val="1400"/>
              <a:buChar char="●"/>
            </a:pPr>
            <a:r>
              <a:rPr lang="en" sz="1400"/>
              <a:t>Fatigue</a:t>
            </a:r>
            <a:endParaRPr sz="1400"/>
          </a:p>
          <a:p>
            <a:pPr indent="-317500" lvl="0" marL="457200" rtl="0" algn="l">
              <a:spcBef>
                <a:spcPts val="0"/>
              </a:spcBef>
              <a:spcAft>
                <a:spcPts val="0"/>
              </a:spcAft>
              <a:buSzPts val="1400"/>
              <a:buChar char="●"/>
            </a:pPr>
            <a:r>
              <a:rPr lang="en" sz="1400"/>
              <a:t>Blurred vision	</a:t>
            </a:r>
            <a:endParaRPr sz="1400"/>
          </a:p>
          <a:p>
            <a:pPr indent="-317500" lvl="0" marL="457200" rtl="0" algn="l">
              <a:spcBef>
                <a:spcPts val="0"/>
              </a:spcBef>
              <a:spcAft>
                <a:spcPts val="0"/>
              </a:spcAft>
              <a:buSzPts val="1400"/>
              <a:buChar char="●"/>
            </a:pPr>
            <a:r>
              <a:rPr lang="en" sz="1400"/>
              <a:t>Slow-healing sores or cuts</a:t>
            </a:r>
            <a:endParaRPr sz="1400"/>
          </a:p>
          <a:p>
            <a:pPr indent="-317500" lvl="0" marL="457200" rtl="0" algn="l">
              <a:spcBef>
                <a:spcPts val="0"/>
              </a:spcBef>
              <a:spcAft>
                <a:spcPts val="0"/>
              </a:spcAft>
              <a:buSzPts val="1400"/>
              <a:buChar char="●"/>
            </a:pPr>
            <a:r>
              <a:rPr lang="en" sz="1400"/>
              <a:t>Fatigue</a:t>
            </a:r>
            <a:endParaRPr sz="1400"/>
          </a:p>
          <a:p>
            <a:pPr indent="-317500" lvl="0" marL="457200" rtl="0" algn="l">
              <a:spcBef>
                <a:spcPts val="0"/>
              </a:spcBef>
              <a:spcAft>
                <a:spcPts val="0"/>
              </a:spcAft>
              <a:buSzPts val="1400"/>
              <a:buChar char="●"/>
            </a:pPr>
            <a:r>
              <a:rPr lang="en" sz="1400"/>
              <a:t>Numbness or tingling in your hands or feet.</a:t>
            </a:r>
            <a:endParaRPr sz="1400"/>
          </a:p>
          <a:p>
            <a:pPr indent="-317500" lvl="0" marL="457200" rtl="0" algn="l">
              <a:spcBef>
                <a:spcPts val="0"/>
              </a:spcBef>
              <a:spcAft>
                <a:spcPts val="0"/>
              </a:spcAft>
              <a:buSzPts val="1400"/>
              <a:buChar char="●"/>
            </a:pPr>
            <a:r>
              <a:rPr lang="en" sz="1400"/>
              <a:t>Unexplained weight loss</a:t>
            </a:r>
            <a:endParaRPr sz="1800">
              <a:solidFill>
                <a:srgbClr val="343536"/>
              </a:solidFill>
              <a:highlight>
                <a:srgbClr val="FFFFFF"/>
              </a:highlight>
              <a:latin typeface="Source Sans Pro"/>
              <a:ea typeface="Source Sans Pro"/>
              <a:cs typeface="Source Sans Pro"/>
              <a:sym typeface="Source Sans Pro"/>
            </a:endParaRPr>
          </a:p>
        </p:txBody>
      </p:sp>
      <p:pic>
        <p:nvPicPr>
          <p:cNvPr id="107" name="Google Shape;107;p20"/>
          <p:cNvPicPr preferRelativeResize="0"/>
          <p:nvPr/>
        </p:nvPicPr>
        <p:blipFill>
          <a:blip r:embed="rId3">
            <a:alphaModFix/>
          </a:blip>
          <a:stretch>
            <a:fillRect/>
          </a:stretch>
        </p:blipFill>
        <p:spPr>
          <a:xfrm>
            <a:off x="4756850" y="82900"/>
            <a:ext cx="4143774" cy="4977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Diabetes Blood Test</a:t>
            </a:r>
            <a:endParaRPr/>
          </a:p>
        </p:txBody>
      </p:sp>
      <p:sp>
        <p:nvSpPr>
          <p:cNvPr id="113" name="Google Shape;113;p21"/>
          <p:cNvSpPr txBox="1"/>
          <p:nvPr>
            <p:ph idx="1" type="body"/>
          </p:nvPr>
        </p:nvSpPr>
        <p:spPr>
          <a:xfrm>
            <a:off x="311700" y="1234050"/>
            <a:ext cx="3999900" cy="36870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highlight>
                  <a:srgbClr val="FFFFFF"/>
                </a:highlight>
                <a:latin typeface="Open Sans"/>
                <a:ea typeface="Open Sans"/>
                <a:cs typeface="Open Sans"/>
                <a:sym typeface="Open Sans"/>
              </a:rPr>
              <a:t>The HbA1C test measures your average blood sugar level over the past 2 or 3 months.</a:t>
            </a:r>
            <a:endParaRPr>
              <a:highlight>
                <a:srgbClr val="FFFFFF"/>
              </a:highlight>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highlight>
                  <a:srgbClr val="FFFFFF"/>
                </a:highlight>
                <a:latin typeface="Open Sans"/>
                <a:ea typeface="Open Sans"/>
                <a:cs typeface="Open Sans"/>
                <a:sym typeface="Open Sans"/>
              </a:rPr>
              <a:t>The FBST measures your blood sugar after an overnight fast (not eating).</a:t>
            </a:r>
            <a:endParaRPr>
              <a:highlight>
                <a:srgbClr val="FFFFFF"/>
              </a:highlight>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highlight>
                  <a:srgbClr val="FFFFFF"/>
                </a:highlight>
                <a:latin typeface="Open Sans"/>
                <a:ea typeface="Open Sans"/>
                <a:cs typeface="Open Sans"/>
                <a:sym typeface="Open Sans"/>
              </a:rPr>
              <a:t>The GTT measures your blood sugar before and after you drink a liquid that contains glucose. You’ll fast (not eat) overnight before the test and have your blood drawn to determine your fasting blood sugar level. </a:t>
            </a:r>
            <a:endParaRPr>
              <a:highlight>
                <a:srgbClr val="FFFFFF"/>
              </a:highlight>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sz="1400">
                <a:highlight>
                  <a:srgbClr val="FFFFFF"/>
                </a:highlight>
                <a:latin typeface="Open Sans"/>
                <a:ea typeface="Open Sans"/>
                <a:cs typeface="Open Sans"/>
                <a:sym typeface="Open Sans"/>
              </a:rPr>
              <a:t>Then the blood sugar level checked 1 hour, 2 hours, and possibly 3 hours afterward.</a:t>
            </a:r>
            <a:endParaRPr sz="1400">
              <a:highlight>
                <a:srgbClr val="FFFFFF"/>
              </a:highlight>
              <a:latin typeface="Open Sans"/>
              <a:ea typeface="Open Sans"/>
              <a:cs typeface="Open Sans"/>
              <a:sym typeface="Open Sans"/>
            </a:endParaRPr>
          </a:p>
        </p:txBody>
      </p:sp>
      <p:pic>
        <p:nvPicPr>
          <p:cNvPr id="114" name="Google Shape;114;p21"/>
          <p:cNvPicPr preferRelativeResize="0"/>
          <p:nvPr/>
        </p:nvPicPr>
        <p:blipFill>
          <a:blip r:embed="rId3">
            <a:alphaModFix/>
          </a:blip>
          <a:stretch>
            <a:fillRect/>
          </a:stretch>
        </p:blipFill>
        <p:spPr>
          <a:xfrm>
            <a:off x="4469801" y="682500"/>
            <a:ext cx="4432825" cy="377851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